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Default Extension="gif" ContentType="image/gif"/>
  <Override PartName="/ppt/charts/chart6.xml" ContentType="application/vnd.openxmlformats-officedocument.drawingml.char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8" r:id="rId2"/>
    <p:sldId id="270" r:id="rId3"/>
    <p:sldId id="267" r:id="rId4"/>
    <p:sldId id="269" r:id="rId5"/>
    <p:sldId id="301" r:id="rId6"/>
    <p:sldId id="300" r:id="rId7"/>
    <p:sldId id="298" r:id="rId8"/>
    <p:sldId id="262" r:id="rId9"/>
    <p:sldId id="258" r:id="rId10"/>
    <p:sldId id="271" r:id="rId11"/>
    <p:sldId id="259" r:id="rId12"/>
    <p:sldId id="260" r:id="rId13"/>
    <p:sldId id="261" r:id="rId14"/>
    <p:sldId id="296" r:id="rId15"/>
    <p:sldId id="291" r:id="rId16"/>
    <p:sldId id="297" r:id="rId17"/>
    <p:sldId id="285" r:id="rId18"/>
    <p:sldId id="279" r:id="rId19"/>
    <p:sldId id="302" r:id="rId20"/>
    <p:sldId id="290" r:id="rId21"/>
    <p:sldId id="278" r:id="rId22"/>
    <p:sldId id="264" r:id="rId23"/>
    <p:sldId id="294" r:id="rId24"/>
  </p:sldIdLst>
  <p:sldSz cx="9144000" cy="6858000" type="screen4x3"/>
  <p:notesSz cx="7010400" cy="9296400"/>
  <p:defaultTextStyle>
    <a:defPPr>
      <a:defRPr lang="en-CA"/>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08000"/>
    <a:srgbClr val="0066FF"/>
    <a:srgbClr val="FF0000"/>
    <a:srgbClr val="EAEAEA"/>
    <a:srgbClr val="0000FF"/>
    <a:srgbClr val="FFFF00"/>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6" autoAdjust="0"/>
    <p:restoredTop sz="93366" autoAdjust="0"/>
  </p:normalViewPr>
  <p:slideViewPr>
    <p:cSldViewPr>
      <p:cViewPr varScale="1">
        <p:scale>
          <a:sx n="64" d="100"/>
          <a:sy n="64" d="100"/>
        </p:scale>
        <p:origin x="-528"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HARGER\AJSTOCK$\5_DATA\1_SURVEYS%20AND%20CONDITIONS\1_BC%20Overview\SUMMARIES\IDL\IDL%20outbreak%20ha%20BC%20and%20RNE%201911-2012.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HARGER\AJSTOCK$\5_DATA\1_SURVEYS%20AND%20CONDITIONS\1_BC%20Overview\SUMMARIES\IDL\IDL%203TB%20larval%20counts%20and%20thresholds,%20RNE%201991_20131.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HARGER\AJSTOCK$\5_DATA\1_SURVEYS%20AND%20CONDITIONS\1_BC%20Overview\SUMMARIES\IDW\IDW%20history%20Nelson.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HARGER\AJSTOCK$\5_DATA\1_SURVEYS%20AND%20CONDITIONS\1_BC%20Overview\SUMMARIES\IBM\MPB%20trends%20RNE%201971-2013.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HARGER\AJSTOCK$\5_DATA\1_SURVEYS%20AND%20CONDITIONS\1_BC%20Overview\SUMMARIES\1_FH%20TRENDS%20RKB.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HARGER\AJSTOCK$\5_DATA\1_SURVEYS%20AND%20CONDITIONS\1_BC%20Overview\SUMMARIES\1_FH%20TRENDS%20RK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CA" sz="1400" b="1" i="0" baseline="0" dirty="0">
                <a:solidFill>
                  <a:schemeClr val="tx1"/>
                </a:solidFill>
                <a:latin typeface="Calibri" pitchFamily="34" charset="0"/>
              </a:rPr>
              <a:t>Recorded outbreaks of western hemlock looper, </a:t>
            </a:r>
            <a:r>
              <a:rPr lang="en-CA" sz="1400" b="1" i="1" baseline="0" dirty="0">
                <a:solidFill>
                  <a:schemeClr val="tx1"/>
                </a:solidFill>
                <a:latin typeface="Calibri" pitchFamily="34" charset="0"/>
              </a:rPr>
              <a:t>Lambdina fiscellaria lugubrosa</a:t>
            </a:r>
            <a:r>
              <a:rPr lang="en-CA" sz="1400" b="1" i="0" baseline="0" dirty="0">
                <a:solidFill>
                  <a:schemeClr val="tx1"/>
                </a:solidFill>
                <a:latin typeface="Calibri" pitchFamily="34" charset="0"/>
              </a:rPr>
              <a:t>, Kootenay-Boundary Region (CFS and BCFS), 1937-2013</a:t>
            </a:r>
            <a:endParaRPr lang="en-CA" sz="1400" dirty="0">
              <a:solidFill>
                <a:schemeClr val="tx1"/>
              </a:solidFill>
              <a:latin typeface="Calibri" pitchFamily="34" charset="0"/>
            </a:endParaRPr>
          </a:p>
        </c:rich>
      </c:tx>
      <c:layout>
        <c:manualLayout>
          <c:xMode val="edge"/>
          <c:yMode val="edge"/>
          <c:x val="0.12200619857151959"/>
          <c:y val="1.4141414141414156E-2"/>
        </c:manualLayout>
      </c:layout>
    </c:title>
    <c:plotArea>
      <c:layout/>
      <c:barChart>
        <c:barDir val="col"/>
        <c:grouping val="clustered"/>
        <c:ser>
          <c:idx val="0"/>
          <c:order val="0"/>
          <c:tx>
            <c:v>Ha defoliated (000)</c:v>
          </c:tx>
          <c:spPr>
            <a:solidFill>
              <a:srgbClr val="C00000"/>
            </a:solidFill>
            <a:ln>
              <a:solidFill>
                <a:schemeClr val="tx1"/>
              </a:solidFill>
            </a:ln>
            <a:effectLst>
              <a:outerShdw blurRad="50800" dist="38100" dir="2700000" algn="tl" rotWithShape="0">
                <a:prstClr val="black">
                  <a:alpha val="40000"/>
                </a:prstClr>
              </a:outerShdw>
            </a:effectLst>
          </c:spPr>
          <c:cat>
            <c:numRef>
              <c:f>'RNE data'!$C$5:$C$82</c:f>
              <c:numCache>
                <c:formatCode>General</c:formatCode>
                <c:ptCount val="78"/>
                <c:pt idx="0">
                  <c:v>1936</c:v>
                </c:pt>
                <c:pt idx="1">
                  <c:v>1937</c:v>
                </c:pt>
                <c:pt idx="2">
                  <c:v>1938</c:v>
                </c:pt>
                <c:pt idx="3">
                  <c:v>1939</c:v>
                </c:pt>
                <c:pt idx="4">
                  <c:v>1940</c:v>
                </c:pt>
                <c:pt idx="5">
                  <c:v>1941</c:v>
                </c:pt>
                <c:pt idx="6">
                  <c:v>1942</c:v>
                </c:pt>
                <c:pt idx="7">
                  <c:v>1943</c:v>
                </c:pt>
                <c:pt idx="8">
                  <c:v>1944</c:v>
                </c:pt>
                <c:pt idx="9">
                  <c:v>1945</c:v>
                </c:pt>
                <c:pt idx="10">
                  <c:v>1946</c:v>
                </c:pt>
                <c:pt idx="11">
                  <c:v>1947</c:v>
                </c:pt>
                <c:pt idx="12">
                  <c:v>1948</c:v>
                </c:pt>
                <c:pt idx="13">
                  <c:v>1949</c:v>
                </c:pt>
                <c:pt idx="14">
                  <c:v>1950</c:v>
                </c:pt>
                <c:pt idx="15">
                  <c:v>1951</c:v>
                </c:pt>
                <c:pt idx="16">
                  <c:v>1952</c:v>
                </c:pt>
                <c:pt idx="17">
                  <c:v>1953</c:v>
                </c:pt>
                <c:pt idx="18">
                  <c:v>1954</c:v>
                </c:pt>
                <c:pt idx="19">
                  <c:v>1955</c:v>
                </c:pt>
                <c:pt idx="20">
                  <c:v>1956</c:v>
                </c:pt>
                <c:pt idx="21">
                  <c:v>1957</c:v>
                </c:pt>
                <c:pt idx="22">
                  <c:v>1958</c:v>
                </c:pt>
                <c:pt idx="23">
                  <c:v>1959</c:v>
                </c:pt>
                <c:pt idx="24">
                  <c:v>1960</c:v>
                </c:pt>
                <c:pt idx="25">
                  <c:v>1961</c:v>
                </c:pt>
                <c:pt idx="26">
                  <c:v>1962</c:v>
                </c:pt>
                <c:pt idx="27">
                  <c:v>1963</c:v>
                </c:pt>
                <c:pt idx="28">
                  <c:v>1964</c:v>
                </c:pt>
                <c:pt idx="29">
                  <c:v>1965</c:v>
                </c:pt>
                <c:pt idx="30">
                  <c:v>1966</c:v>
                </c:pt>
                <c:pt idx="31">
                  <c:v>1967</c:v>
                </c:pt>
                <c:pt idx="32">
                  <c:v>1968</c:v>
                </c:pt>
                <c:pt idx="33">
                  <c:v>1969</c:v>
                </c:pt>
                <c:pt idx="34">
                  <c:v>1970</c:v>
                </c:pt>
                <c:pt idx="35">
                  <c:v>1971</c:v>
                </c:pt>
                <c:pt idx="36">
                  <c:v>1972</c:v>
                </c:pt>
                <c:pt idx="37">
                  <c:v>1973</c:v>
                </c:pt>
                <c:pt idx="38">
                  <c:v>1974</c:v>
                </c:pt>
                <c:pt idx="39">
                  <c:v>1975</c:v>
                </c:pt>
                <c:pt idx="40">
                  <c:v>1976</c:v>
                </c:pt>
                <c:pt idx="41">
                  <c:v>1977</c:v>
                </c:pt>
                <c:pt idx="42">
                  <c:v>1978</c:v>
                </c:pt>
                <c:pt idx="43">
                  <c:v>1979</c:v>
                </c:pt>
                <c:pt idx="44">
                  <c:v>1980</c:v>
                </c:pt>
                <c:pt idx="45">
                  <c:v>1981</c:v>
                </c:pt>
                <c:pt idx="46">
                  <c:v>1982</c:v>
                </c:pt>
                <c:pt idx="47">
                  <c:v>1983</c:v>
                </c:pt>
                <c:pt idx="48">
                  <c:v>1984</c:v>
                </c:pt>
                <c:pt idx="49">
                  <c:v>1985</c:v>
                </c:pt>
                <c:pt idx="50">
                  <c:v>1986</c:v>
                </c:pt>
                <c:pt idx="51">
                  <c:v>1987</c:v>
                </c:pt>
                <c:pt idx="52">
                  <c:v>1988</c:v>
                </c:pt>
                <c:pt idx="53">
                  <c:v>1989</c:v>
                </c:pt>
                <c:pt idx="54">
                  <c:v>1990</c:v>
                </c:pt>
                <c:pt idx="55">
                  <c:v>1991</c:v>
                </c:pt>
                <c:pt idx="56">
                  <c:v>1992</c:v>
                </c:pt>
                <c:pt idx="57">
                  <c:v>1993</c:v>
                </c:pt>
                <c:pt idx="58">
                  <c:v>1994</c:v>
                </c:pt>
                <c:pt idx="59">
                  <c:v>1995</c:v>
                </c:pt>
                <c:pt idx="60">
                  <c:v>1996</c:v>
                </c:pt>
                <c:pt idx="61">
                  <c:v>1997</c:v>
                </c:pt>
                <c:pt idx="62">
                  <c:v>1998</c:v>
                </c:pt>
                <c:pt idx="63">
                  <c:v>1999</c:v>
                </c:pt>
                <c:pt idx="64">
                  <c:v>2000</c:v>
                </c:pt>
                <c:pt idx="65">
                  <c:v>2001</c:v>
                </c:pt>
                <c:pt idx="66">
                  <c:v>2002</c:v>
                </c:pt>
                <c:pt idx="67">
                  <c:v>2003</c:v>
                </c:pt>
                <c:pt idx="68">
                  <c:v>2004</c:v>
                </c:pt>
                <c:pt idx="69">
                  <c:v>2005</c:v>
                </c:pt>
                <c:pt idx="70">
                  <c:v>2006</c:v>
                </c:pt>
                <c:pt idx="71">
                  <c:v>2007</c:v>
                </c:pt>
                <c:pt idx="72">
                  <c:v>2008</c:v>
                </c:pt>
                <c:pt idx="73">
                  <c:v>2009</c:v>
                </c:pt>
                <c:pt idx="74">
                  <c:v>2010</c:v>
                </c:pt>
                <c:pt idx="75">
                  <c:v>2011</c:v>
                </c:pt>
                <c:pt idx="76">
                  <c:v>2012</c:v>
                </c:pt>
                <c:pt idx="77">
                  <c:v>2013</c:v>
                </c:pt>
              </c:numCache>
            </c:numRef>
          </c:cat>
          <c:val>
            <c:numRef>
              <c:f>'RNE data'!$D$5:$D$82</c:f>
              <c:numCache>
                <c:formatCode>General</c:formatCode>
                <c:ptCount val="78"/>
                <c:pt idx="0">
                  <c:v>0</c:v>
                </c:pt>
                <c:pt idx="1">
                  <c:v>32</c:v>
                </c:pt>
                <c:pt idx="2">
                  <c:v>32</c:v>
                </c:pt>
                <c:pt idx="3">
                  <c:v>0</c:v>
                </c:pt>
                <c:pt idx="4">
                  <c:v>0</c:v>
                </c:pt>
                <c:pt idx="5">
                  <c:v>0</c:v>
                </c:pt>
                <c:pt idx="6">
                  <c:v>0</c:v>
                </c:pt>
                <c:pt idx="7">
                  <c:v>0</c:v>
                </c:pt>
                <c:pt idx="8">
                  <c:v>0</c:v>
                </c:pt>
                <c:pt idx="9">
                  <c:v>39</c:v>
                </c:pt>
                <c:pt idx="10">
                  <c:v>39</c:v>
                </c:pt>
                <c:pt idx="11">
                  <c:v>2.6</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30</c:v>
                </c:pt>
                <c:pt idx="37">
                  <c:v>30</c:v>
                </c:pt>
                <c:pt idx="38">
                  <c:v>0</c:v>
                </c:pt>
                <c:pt idx="39">
                  <c:v>0</c:v>
                </c:pt>
                <c:pt idx="40">
                  <c:v>0</c:v>
                </c:pt>
                <c:pt idx="41">
                  <c:v>0</c:v>
                </c:pt>
                <c:pt idx="42">
                  <c:v>0</c:v>
                </c:pt>
                <c:pt idx="43">
                  <c:v>0</c:v>
                </c:pt>
                <c:pt idx="44">
                  <c:v>0</c:v>
                </c:pt>
                <c:pt idx="45">
                  <c:v>0</c:v>
                </c:pt>
                <c:pt idx="46">
                  <c:v>8.0350000000000001</c:v>
                </c:pt>
                <c:pt idx="47">
                  <c:v>32</c:v>
                </c:pt>
                <c:pt idx="48">
                  <c:v>0.5</c:v>
                </c:pt>
                <c:pt idx="49">
                  <c:v>0</c:v>
                </c:pt>
                <c:pt idx="50">
                  <c:v>0</c:v>
                </c:pt>
                <c:pt idx="51">
                  <c:v>0</c:v>
                </c:pt>
                <c:pt idx="52">
                  <c:v>0</c:v>
                </c:pt>
                <c:pt idx="53">
                  <c:v>0</c:v>
                </c:pt>
                <c:pt idx="54">
                  <c:v>0.91500000000000004</c:v>
                </c:pt>
                <c:pt idx="55">
                  <c:v>8.2249999999999996</c:v>
                </c:pt>
                <c:pt idx="56">
                  <c:v>47.212000000000003</c:v>
                </c:pt>
                <c:pt idx="57">
                  <c:v>48.5</c:v>
                </c:pt>
                <c:pt idx="58">
                  <c:v>3.02</c:v>
                </c:pt>
                <c:pt idx="59">
                  <c:v>0</c:v>
                </c:pt>
                <c:pt idx="60">
                  <c:v>0</c:v>
                </c:pt>
                <c:pt idx="61">
                  <c:v>0</c:v>
                </c:pt>
                <c:pt idx="62">
                  <c:v>0</c:v>
                </c:pt>
                <c:pt idx="63">
                  <c:v>0</c:v>
                </c:pt>
                <c:pt idx="64">
                  <c:v>0</c:v>
                </c:pt>
                <c:pt idx="65">
                  <c:v>3.3000000000000002E-2</c:v>
                </c:pt>
                <c:pt idx="66">
                  <c:v>10.718999999999999</c:v>
                </c:pt>
                <c:pt idx="67">
                  <c:v>18.577000000000005</c:v>
                </c:pt>
                <c:pt idx="68">
                  <c:v>3.4079999999999999</c:v>
                </c:pt>
                <c:pt idx="69">
                  <c:v>1.4409999999999974</c:v>
                </c:pt>
                <c:pt idx="70">
                  <c:v>0</c:v>
                </c:pt>
                <c:pt idx="71">
                  <c:v>0</c:v>
                </c:pt>
                <c:pt idx="72">
                  <c:v>0</c:v>
                </c:pt>
                <c:pt idx="73">
                  <c:v>0.25</c:v>
                </c:pt>
                <c:pt idx="74">
                  <c:v>0.36300000000000032</c:v>
                </c:pt>
                <c:pt idx="75">
                  <c:v>0.59700000000000064</c:v>
                </c:pt>
                <c:pt idx="76">
                  <c:v>0.93700000000000061</c:v>
                </c:pt>
                <c:pt idx="77">
                  <c:v>0.5</c:v>
                </c:pt>
              </c:numCache>
            </c:numRef>
          </c:val>
        </c:ser>
        <c:gapWidth val="20"/>
        <c:axId val="49933312"/>
        <c:axId val="67848064"/>
      </c:barChart>
      <c:catAx>
        <c:axId val="49933312"/>
        <c:scaling>
          <c:orientation val="minMax"/>
        </c:scaling>
        <c:axPos val="b"/>
        <c:title>
          <c:tx>
            <c:rich>
              <a:bodyPr/>
              <a:lstStyle/>
              <a:p>
                <a:pPr>
                  <a:defRPr sz="1400"/>
                </a:pPr>
                <a:r>
                  <a:rPr lang="en-CA" sz="1400"/>
                  <a:t>Year</a:t>
                </a:r>
              </a:p>
            </c:rich>
          </c:tx>
          <c:layout/>
        </c:title>
        <c:numFmt formatCode="General" sourceLinked="1"/>
        <c:tickLblPos val="nextTo"/>
        <c:spPr>
          <a:ln w="28575">
            <a:solidFill>
              <a:schemeClr val="tx1"/>
            </a:solidFill>
          </a:ln>
        </c:spPr>
        <c:txPr>
          <a:bodyPr rot="-5400000" vert="horz"/>
          <a:lstStyle/>
          <a:p>
            <a:pPr>
              <a:defRPr sz="1400" b="1"/>
            </a:pPr>
            <a:endParaRPr lang="en-US"/>
          </a:p>
        </c:txPr>
        <c:crossAx val="67848064"/>
        <c:crosses val="autoZero"/>
        <c:auto val="1"/>
        <c:lblAlgn val="ctr"/>
        <c:lblOffset val="100"/>
      </c:catAx>
      <c:valAx>
        <c:axId val="67848064"/>
        <c:scaling>
          <c:orientation val="minMax"/>
          <c:max val="50"/>
          <c:min val="0"/>
        </c:scaling>
        <c:axPos val="l"/>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chemeClr val="tx1"/>
                    </a:solidFill>
                    <a:latin typeface="Calibri" pitchFamily="34" charset="0"/>
                    <a:ea typeface="+mn-ea"/>
                    <a:cs typeface="+mn-cs"/>
                  </a:defRPr>
                </a:pPr>
                <a:r>
                  <a:rPr lang="en-US" sz="1400" b="1" i="0" baseline="0">
                    <a:solidFill>
                      <a:schemeClr val="tx1"/>
                    </a:solidFill>
                    <a:latin typeface="Calibri" pitchFamily="34" charset="0"/>
                  </a:rPr>
                  <a:t>Ha defoliated (000)</a:t>
                </a:r>
                <a:endParaRPr lang="en-CA" sz="1400" b="1">
                  <a:solidFill>
                    <a:schemeClr val="tx1"/>
                  </a:solidFill>
                  <a:latin typeface="Calibri" pitchFamily="34" charset="0"/>
                </a:endParaRPr>
              </a:p>
            </c:rich>
          </c:tx>
          <c:layout/>
        </c:title>
        <c:numFmt formatCode="General" sourceLinked="1"/>
        <c:tickLblPos val="nextTo"/>
        <c:spPr>
          <a:ln w="28575">
            <a:solidFill>
              <a:schemeClr val="tx1"/>
            </a:solidFill>
          </a:ln>
        </c:spPr>
        <c:txPr>
          <a:bodyPr/>
          <a:lstStyle/>
          <a:p>
            <a:pPr>
              <a:defRPr sz="1400" b="1"/>
            </a:pPr>
            <a:endParaRPr lang="en-US"/>
          </a:p>
        </c:txPr>
        <c:crossAx val="49933312"/>
        <c:crosses val="autoZero"/>
        <c:crossBetween val="midCat"/>
      </c:valAx>
      <c:spPr>
        <a:ln w="28575">
          <a:solidFill>
            <a:prstClr val="black"/>
          </a:solidFill>
        </a:ln>
      </c:spPr>
    </c:plotArea>
    <c:plotVisOnly val="1"/>
  </c:chart>
  <c:spPr>
    <a:ln>
      <a:noFill/>
    </a:ln>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CA"/>
  <c:chart>
    <c:plotArea>
      <c:layout/>
      <c:lineChart>
        <c:grouping val="standard"/>
        <c:ser>
          <c:idx val="1"/>
          <c:order val="0"/>
          <c:tx>
            <c:strRef>
              <c:f>'Larval count data'!$F$1</c:f>
              <c:strCache>
                <c:ptCount val="1"/>
                <c:pt idx="0">
                  <c:v>Threshold 1 - % of positive sites 45+</c:v>
                </c:pt>
              </c:strCache>
            </c:strRef>
          </c:tx>
          <c:spPr>
            <a:ln>
              <a:solidFill>
                <a:srgbClr val="FFFF00"/>
              </a:solidFill>
            </a:ln>
          </c:spPr>
          <c:marker>
            <c:symbol val="square"/>
            <c:size val="9"/>
            <c:spPr>
              <a:solidFill>
                <a:srgbClr val="FFFF00"/>
              </a:solidFill>
              <a:ln>
                <a:solidFill>
                  <a:schemeClr val="tx1"/>
                </a:solidFill>
              </a:ln>
            </c:spPr>
          </c:marker>
          <c:cat>
            <c:numRef>
              <c:f>'Larval count data'!$E$2:$E$25</c:f>
              <c:numCache>
                <c:formatCode>General</c:formatCod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numCache>
            </c:numRef>
          </c:cat>
          <c:val>
            <c:numRef>
              <c:f>'Larval count data'!$F$2:$F$25</c:f>
              <c:numCache>
                <c:formatCode>General</c:formatCode>
                <c:ptCount val="24"/>
                <c:pt idx="0">
                  <c:v>45</c:v>
                </c:pt>
                <c:pt idx="1">
                  <c:v>45</c:v>
                </c:pt>
                <c:pt idx="2">
                  <c:v>45</c:v>
                </c:pt>
                <c:pt idx="3">
                  <c:v>45</c:v>
                </c:pt>
                <c:pt idx="4">
                  <c:v>45</c:v>
                </c:pt>
                <c:pt idx="5">
                  <c:v>45</c:v>
                </c:pt>
                <c:pt idx="6">
                  <c:v>45</c:v>
                </c:pt>
                <c:pt idx="7">
                  <c:v>45</c:v>
                </c:pt>
                <c:pt idx="8">
                  <c:v>45</c:v>
                </c:pt>
                <c:pt idx="9">
                  <c:v>45</c:v>
                </c:pt>
                <c:pt idx="10">
                  <c:v>45</c:v>
                </c:pt>
                <c:pt idx="11">
                  <c:v>45</c:v>
                </c:pt>
                <c:pt idx="12">
                  <c:v>45</c:v>
                </c:pt>
                <c:pt idx="13">
                  <c:v>45</c:v>
                </c:pt>
                <c:pt idx="14">
                  <c:v>45</c:v>
                </c:pt>
                <c:pt idx="15">
                  <c:v>45</c:v>
                </c:pt>
                <c:pt idx="16">
                  <c:v>45</c:v>
                </c:pt>
                <c:pt idx="17">
                  <c:v>45</c:v>
                </c:pt>
                <c:pt idx="18">
                  <c:v>45</c:v>
                </c:pt>
                <c:pt idx="19">
                  <c:v>45</c:v>
                </c:pt>
                <c:pt idx="20">
                  <c:v>45</c:v>
                </c:pt>
                <c:pt idx="21">
                  <c:v>45</c:v>
                </c:pt>
                <c:pt idx="22">
                  <c:v>45</c:v>
                </c:pt>
                <c:pt idx="23">
                  <c:v>45</c:v>
                </c:pt>
              </c:numCache>
            </c:numRef>
          </c:val>
        </c:ser>
        <c:ser>
          <c:idx val="2"/>
          <c:order val="1"/>
          <c:tx>
            <c:strRef>
              <c:f>'Larval count data'!$G$1</c:f>
              <c:strCache>
                <c:ptCount val="1"/>
                <c:pt idx="0">
                  <c:v>Threshold 2 - % of positive sites 64+</c:v>
                </c:pt>
              </c:strCache>
            </c:strRef>
          </c:tx>
          <c:spPr>
            <a:ln>
              <a:solidFill>
                <a:srgbClr val="FFC000"/>
              </a:solidFill>
              <a:prstDash val="solid"/>
            </a:ln>
          </c:spPr>
          <c:marker>
            <c:symbol val="square"/>
            <c:size val="9"/>
            <c:spPr>
              <a:solidFill>
                <a:srgbClr val="FFC000"/>
              </a:solidFill>
              <a:ln>
                <a:solidFill>
                  <a:schemeClr val="tx1"/>
                </a:solidFill>
              </a:ln>
            </c:spPr>
          </c:marker>
          <c:cat>
            <c:numRef>
              <c:f>'Larval count data'!$E$2:$E$25</c:f>
              <c:numCache>
                <c:formatCode>General</c:formatCod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numCache>
            </c:numRef>
          </c:cat>
          <c:val>
            <c:numRef>
              <c:f>'Larval count data'!$G$2:$G$25</c:f>
              <c:numCache>
                <c:formatCode>General</c:formatCode>
                <c:ptCount val="24"/>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pt idx="21">
                  <c:v>64</c:v>
                </c:pt>
                <c:pt idx="22">
                  <c:v>64</c:v>
                </c:pt>
                <c:pt idx="23">
                  <c:v>64</c:v>
                </c:pt>
              </c:numCache>
            </c:numRef>
          </c:val>
        </c:ser>
        <c:ser>
          <c:idx val="3"/>
          <c:order val="2"/>
          <c:tx>
            <c:strRef>
              <c:f>'Larval count data'!$H$1</c:f>
              <c:strCache>
                <c:ptCount val="1"/>
                <c:pt idx="0">
                  <c:v>Threshold 1 - # of larvae &lt; 6</c:v>
                </c:pt>
              </c:strCache>
            </c:strRef>
          </c:tx>
          <c:spPr>
            <a:ln>
              <a:solidFill>
                <a:srgbClr val="FFFF00"/>
              </a:solidFill>
              <a:prstDash val="solid"/>
            </a:ln>
          </c:spPr>
          <c:marker>
            <c:symbol val="circle"/>
            <c:size val="9"/>
            <c:spPr>
              <a:solidFill>
                <a:srgbClr val="FFFF00"/>
              </a:solidFill>
              <a:ln>
                <a:solidFill>
                  <a:schemeClr val="tx1"/>
                </a:solidFill>
              </a:ln>
            </c:spPr>
          </c:marker>
          <c:cat>
            <c:numRef>
              <c:f>'Larval count data'!$E$2:$E$25</c:f>
              <c:numCache>
                <c:formatCode>General</c:formatCod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numCache>
            </c:numRef>
          </c:cat>
          <c:val>
            <c:numRef>
              <c:f>'Larval count data'!$H$2:$H$25</c:f>
              <c:numCache>
                <c:formatCode>General</c:formatCode>
                <c:ptCount val="24"/>
                <c:pt idx="0">
                  <c:v>5</c:v>
                </c:pt>
                <c:pt idx="1">
                  <c:v>5</c:v>
                </c:pt>
                <c:pt idx="2">
                  <c:v>5</c:v>
                </c:pt>
                <c:pt idx="3">
                  <c:v>5</c:v>
                </c:pt>
                <c:pt idx="4">
                  <c:v>5</c:v>
                </c:pt>
                <c:pt idx="5">
                  <c:v>5</c:v>
                </c:pt>
                <c:pt idx="6">
                  <c:v>5</c:v>
                </c:pt>
                <c:pt idx="7">
                  <c:v>5</c:v>
                </c:pt>
                <c:pt idx="8">
                  <c:v>5</c:v>
                </c:pt>
                <c:pt idx="9">
                  <c:v>5</c:v>
                </c:pt>
                <c:pt idx="10">
                  <c:v>5</c:v>
                </c:pt>
                <c:pt idx="11">
                  <c:v>5</c:v>
                </c:pt>
                <c:pt idx="12">
                  <c:v>5</c:v>
                </c:pt>
                <c:pt idx="13">
                  <c:v>5</c:v>
                </c:pt>
                <c:pt idx="14">
                  <c:v>5</c:v>
                </c:pt>
                <c:pt idx="15">
                  <c:v>5</c:v>
                </c:pt>
                <c:pt idx="16">
                  <c:v>5</c:v>
                </c:pt>
                <c:pt idx="17">
                  <c:v>5</c:v>
                </c:pt>
                <c:pt idx="18">
                  <c:v>5</c:v>
                </c:pt>
                <c:pt idx="19">
                  <c:v>5</c:v>
                </c:pt>
                <c:pt idx="20">
                  <c:v>5</c:v>
                </c:pt>
                <c:pt idx="21">
                  <c:v>5</c:v>
                </c:pt>
                <c:pt idx="22">
                  <c:v>5</c:v>
                </c:pt>
                <c:pt idx="23">
                  <c:v>5</c:v>
                </c:pt>
              </c:numCache>
            </c:numRef>
          </c:val>
        </c:ser>
        <c:ser>
          <c:idx val="4"/>
          <c:order val="3"/>
          <c:tx>
            <c:strRef>
              <c:f>'Larval count data'!$I$1</c:f>
              <c:strCache>
                <c:ptCount val="1"/>
                <c:pt idx="0">
                  <c:v>Threshold 2 - # of larvae 8+</c:v>
                </c:pt>
              </c:strCache>
            </c:strRef>
          </c:tx>
          <c:spPr>
            <a:ln>
              <a:solidFill>
                <a:srgbClr val="FFC000"/>
              </a:solidFill>
              <a:prstDash val="solid"/>
            </a:ln>
          </c:spPr>
          <c:marker>
            <c:symbol val="circle"/>
            <c:size val="9"/>
            <c:spPr>
              <a:solidFill>
                <a:srgbClr val="FFC000"/>
              </a:solidFill>
              <a:ln>
                <a:solidFill>
                  <a:schemeClr val="tx1"/>
                </a:solidFill>
              </a:ln>
            </c:spPr>
          </c:marker>
          <c:cat>
            <c:numRef>
              <c:f>'Larval count data'!$E$2:$E$25</c:f>
              <c:numCache>
                <c:formatCode>General</c:formatCod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numCache>
            </c:numRef>
          </c:cat>
          <c:val>
            <c:numRef>
              <c:f>'Larval count data'!$I$2:$I$25</c:f>
              <c:numCache>
                <c:formatCode>General</c:formatCode>
                <c:ptCount val="24"/>
                <c:pt idx="0">
                  <c:v>8</c:v>
                </c:pt>
                <c:pt idx="1">
                  <c:v>8</c:v>
                </c:pt>
                <c:pt idx="2">
                  <c:v>8</c:v>
                </c:pt>
                <c:pt idx="3">
                  <c:v>8</c:v>
                </c:pt>
                <c:pt idx="4">
                  <c:v>8</c:v>
                </c:pt>
                <c:pt idx="5">
                  <c:v>8</c:v>
                </c:pt>
                <c:pt idx="6">
                  <c:v>8</c:v>
                </c:pt>
                <c:pt idx="7">
                  <c:v>8</c:v>
                </c:pt>
                <c:pt idx="8">
                  <c:v>8</c:v>
                </c:pt>
                <c:pt idx="9">
                  <c:v>8</c:v>
                </c:pt>
                <c:pt idx="10">
                  <c:v>8</c:v>
                </c:pt>
                <c:pt idx="11">
                  <c:v>8</c:v>
                </c:pt>
                <c:pt idx="12">
                  <c:v>8</c:v>
                </c:pt>
                <c:pt idx="13">
                  <c:v>8</c:v>
                </c:pt>
                <c:pt idx="14">
                  <c:v>8</c:v>
                </c:pt>
                <c:pt idx="15">
                  <c:v>8</c:v>
                </c:pt>
                <c:pt idx="16">
                  <c:v>8</c:v>
                </c:pt>
                <c:pt idx="17">
                  <c:v>8</c:v>
                </c:pt>
                <c:pt idx="18">
                  <c:v>8</c:v>
                </c:pt>
                <c:pt idx="19">
                  <c:v>8</c:v>
                </c:pt>
                <c:pt idx="20">
                  <c:v>8</c:v>
                </c:pt>
                <c:pt idx="21">
                  <c:v>8</c:v>
                </c:pt>
                <c:pt idx="22">
                  <c:v>8</c:v>
                </c:pt>
                <c:pt idx="23">
                  <c:v>8</c:v>
                </c:pt>
              </c:numCache>
            </c:numRef>
          </c:val>
        </c:ser>
        <c:ser>
          <c:idx val="5"/>
          <c:order val="4"/>
          <c:tx>
            <c:strRef>
              <c:f>'Larval count data'!$J$1</c:f>
              <c:strCache>
                <c:ptCount val="1"/>
                <c:pt idx="0">
                  <c:v>Percent of sites with larvae</c:v>
                </c:pt>
              </c:strCache>
            </c:strRef>
          </c:tx>
          <c:spPr>
            <a:ln>
              <a:solidFill>
                <a:srgbClr val="FF0000"/>
              </a:solidFill>
            </a:ln>
          </c:spPr>
          <c:marker>
            <c:symbol val="square"/>
            <c:size val="7"/>
            <c:spPr>
              <a:solidFill>
                <a:srgbClr val="FF0000"/>
              </a:solidFill>
              <a:ln>
                <a:solidFill>
                  <a:schemeClr val="tx1"/>
                </a:solidFill>
              </a:ln>
            </c:spPr>
          </c:marker>
          <c:cat>
            <c:numRef>
              <c:f>'Larval count data'!$E$2:$E$25</c:f>
              <c:numCache>
                <c:formatCode>General</c:formatCod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numCache>
            </c:numRef>
          </c:cat>
          <c:val>
            <c:numRef>
              <c:f>'Larval count data'!$J$2:$J$25</c:f>
              <c:numCache>
                <c:formatCode>0.0</c:formatCode>
                <c:ptCount val="24"/>
                <c:pt idx="0">
                  <c:v>100</c:v>
                </c:pt>
                <c:pt idx="1">
                  <c:v>100</c:v>
                </c:pt>
                <c:pt idx="4">
                  <c:v>44.444444444444272</c:v>
                </c:pt>
                <c:pt idx="5">
                  <c:v>0</c:v>
                </c:pt>
                <c:pt idx="10">
                  <c:v>40</c:v>
                </c:pt>
                <c:pt idx="11">
                  <c:v>0</c:v>
                </c:pt>
                <c:pt idx="12">
                  <c:v>72</c:v>
                </c:pt>
                <c:pt idx="13">
                  <c:v>80</c:v>
                </c:pt>
                <c:pt idx="14">
                  <c:v>48</c:v>
                </c:pt>
                <c:pt idx="15">
                  <c:v>4</c:v>
                </c:pt>
                <c:pt idx="16">
                  <c:v>8</c:v>
                </c:pt>
                <c:pt idx="17">
                  <c:v>8</c:v>
                </c:pt>
                <c:pt idx="18">
                  <c:v>20</c:v>
                </c:pt>
                <c:pt idx="19">
                  <c:v>60</c:v>
                </c:pt>
                <c:pt idx="20">
                  <c:v>68</c:v>
                </c:pt>
                <c:pt idx="21">
                  <c:v>84</c:v>
                </c:pt>
                <c:pt idx="22">
                  <c:v>60</c:v>
                </c:pt>
                <c:pt idx="23">
                  <c:v>92</c:v>
                </c:pt>
              </c:numCache>
            </c:numRef>
          </c:val>
        </c:ser>
        <c:marker val="1"/>
        <c:axId val="51999488"/>
        <c:axId val="52001792"/>
      </c:lineChart>
      <c:lineChart>
        <c:grouping val="standard"/>
        <c:ser>
          <c:idx val="6"/>
          <c:order val="5"/>
          <c:tx>
            <c:strRef>
              <c:f>'Larval count data'!$K$1</c:f>
              <c:strCache>
                <c:ptCount val="1"/>
                <c:pt idx="0">
                  <c:v>Average number of larvae per site</c:v>
                </c:pt>
              </c:strCache>
            </c:strRef>
          </c:tx>
          <c:spPr>
            <a:ln>
              <a:solidFill>
                <a:srgbClr val="C00000"/>
              </a:solidFill>
              <a:prstDash val="sysDash"/>
            </a:ln>
          </c:spPr>
          <c:marker>
            <c:symbol val="circle"/>
            <c:size val="7"/>
            <c:spPr>
              <a:solidFill>
                <a:srgbClr val="C00000"/>
              </a:solidFill>
              <a:ln>
                <a:solidFill>
                  <a:schemeClr val="tx1"/>
                </a:solidFill>
              </a:ln>
            </c:spPr>
          </c:marker>
          <c:cat>
            <c:numRef>
              <c:f>'Larval count data'!$E$2:$E$25</c:f>
              <c:numCache>
                <c:formatCode>General</c:formatCode>
                <c:ptCount val="2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numCache>
            </c:numRef>
          </c:cat>
          <c:val>
            <c:numRef>
              <c:f>'Larval count data'!$K$2:$K$25</c:f>
              <c:numCache>
                <c:formatCode>0.0</c:formatCode>
                <c:ptCount val="24"/>
                <c:pt idx="0">
                  <c:v>7</c:v>
                </c:pt>
                <c:pt idx="1">
                  <c:v>57</c:v>
                </c:pt>
                <c:pt idx="4">
                  <c:v>5</c:v>
                </c:pt>
                <c:pt idx="5">
                  <c:v>0</c:v>
                </c:pt>
                <c:pt idx="10">
                  <c:v>0.64000000000000146</c:v>
                </c:pt>
                <c:pt idx="11">
                  <c:v>0</c:v>
                </c:pt>
                <c:pt idx="12">
                  <c:v>80.8</c:v>
                </c:pt>
                <c:pt idx="13">
                  <c:v>35.720000000000013</c:v>
                </c:pt>
                <c:pt idx="14">
                  <c:v>16.342857142857145</c:v>
                </c:pt>
                <c:pt idx="15">
                  <c:v>0.11428571428571463</c:v>
                </c:pt>
                <c:pt idx="16">
                  <c:v>0.45714285714285802</c:v>
                </c:pt>
                <c:pt idx="17">
                  <c:v>8.0000000000000113E-2</c:v>
                </c:pt>
                <c:pt idx="18">
                  <c:v>0.32000000000000073</c:v>
                </c:pt>
                <c:pt idx="19">
                  <c:v>0.96000000000000063</c:v>
                </c:pt>
                <c:pt idx="20">
                  <c:v>2.36</c:v>
                </c:pt>
                <c:pt idx="21">
                  <c:v>21.919999999999987</c:v>
                </c:pt>
                <c:pt idx="22">
                  <c:v>19</c:v>
                </c:pt>
                <c:pt idx="23">
                  <c:v>11</c:v>
                </c:pt>
              </c:numCache>
            </c:numRef>
          </c:val>
        </c:ser>
        <c:marker val="1"/>
        <c:axId val="52022272"/>
        <c:axId val="52020352"/>
      </c:lineChart>
      <c:catAx>
        <c:axId val="51999488"/>
        <c:scaling>
          <c:orientation val="minMax"/>
        </c:scaling>
        <c:axPos val="b"/>
        <c:title>
          <c:tx>
            <c:rich>
              <a:bodyPr/>
              <a:lstStyle/>
              <a:p>
                <a:pPr>
                  <a:defRPr sz="1400"/>
                </a:pPr>
                <a:r>
                  <a:rPr lang="en-US" sz="1400"/>
                  <a:t>Year</a:t>
                </a:r>
              </a:p>
            </c:rich>
          </c:tx>
          <c:layout/>
        </c:title>
        <c:numFmt formatCode="General" sourceLinked="1"/>
        <c:tickLblPos val="nextTo"/>
        <c:spPr>
          <a:ln w="28575">
            <a:solidFill>
              <a:schemeClr val="tx1"/>
            </a:solidFill>
          </a:ln>
        </c:spPr>
        <c:txPr>
          <a:bodyPr/>
          <a:lstStyle/>
          <a:p>
            <a:pPr>
              <a:defRPr sz="1400" b="1"/>
            </a:pPr>
            <a:endParaRPr lang="en-US"/>
          </a:p>
        </c:txPr>
        <c:crossAx val="52001792"/>
        <c:crosses val="autoZero"/>
        <c:auto val="1"/>
        <c:lblAlgn val="ctr"/>
        <c:lblOffset val="100"/>
      </c:catAx>
      <c:valAx>
        <c:axId val="52001792"/>
        <c:scaling>
          <c:orientation val="minMax"/>
          <c:max val="100"/>
        </c:scaling>
        <c:axPos val="l"/>
        <c:title>
          <c:tx>
            <c:rich>
              <a:bodyPr rot="-5400000" vert="horz"/>
              <a:lstStyle/>
              <a:p>
                <a:pPr>
                  <a:defRPr sz="1400"/>
                </a:pPr>
                <a:r>
                  <a:rPr lang="en-US" sz="1400"/>
                  <a:t>Percent of postive sites</a:t>
                </a:r>
              </a:p>
            </c:rich>
          </c:tx>
          <c:layout/>
        </c:title>
        <c:numFmt formatCode="General" sourceLinked="1"/>
        <c:tickLblPos val="nextTo"/>
        <c:spPr>
          <a:ln w="28575">
            <a:solidFill>
              <a:schemeClr val="tx1"/>
            </a:solidFill>
          </a:ln>
        </c:spPr>
        <c:txPr>
          <a:bodyPr/>
          <a:lstStyle/>
          <a:p>
            <a:pPr>
              <a:defRPr sz="1400" b="1"/>
            </a:pPr>
            <a:endParaRPr lang="en-US"/>
          </a:p>
        </c:txPr>
        <c:crossAx val="51999488"/>
        <c:crosses val="autoZero"/>
        <c:crossBetween val="midCat"/>
      </c:valAx>
      <c:valAx>
        <c:axId val="52020352"/>
        <c:scaling>
          <c:orientation val="minMax"/>
        </c:scaling>
        <c:axPos val="r"/>
        <c:title>
          <c:tx>
            <c:rich>
              <a:bodyPr rot="-5400000" vert="horz"/>
              <a:lstStyle/>
              <a:p>
                <a:pPr>
                  <a:defRPr sz="1400"/>
                </a:pPr>
                <a:r>
                  <a:rPr lang="en-US" sz="1400"/>
                  <a:t>Average number of larvae per site</a:t>
                </a:r>
              </a:p>
            </c:rich>
          </c:tx>
          <c:layout/>
        </c:title>
        <c:numFmt formatCode="0.0" sourceLinked="1"/>
        <c:tickLblPos val="nextTo"/>
        <c:spPr>
          <a:ln w="28575">
            <a:solidFill>
              <a:schemeClr val="tx1"/>
            </a:solidFill>
          </a:ln>
        </c:spPr>
        <c:txPr>
          <a:bodyPr/>
          <a:lstStyle/>
          <a:p>
            <a:pPr>
              <a:defRPr sz="1400" b="1"/>
            </a:pPr>
            <a:endParaRPr lang="en-US"/>
          </a:p>
        </c:txPr>
        <c:crossAx val="52022272"/>
        <c:crosses val="max"/>
        <c:crossBetween val="between"/>
      </c:valAx>
      <c:catAx>
        <c:axId val="52022272"/>
        <c:scaling>
          <c:orientation val="minMax"/>
        </c:scaling>
        <c:delete val="1"/>
        <c:axPos val="b"/>
        <c:numFmt formatCode="General" sourceLinked="1"/>
        <c:tickLblPos val="none"/>
        <c:crossAx val="52020352"/>
        <c:crosses val="autoZero"/>
        <c:auto val="1"/>
        <c:lblAlgn val="ctr"/>
        <c:lblOffset val="100"/>
      </c:catAx>
      <c:spPr>
        <a:ln>
          <a:noFill/>
        </a:ln>
      </c:spPr>
    </c:plotArea>
    <c:legend>
      <c:legendPos val="r"/>
      <c:layout>
        <c:manualLayout>
          <c:xMode val="edge"/>
          <c:yMode val="edge"/>
          <c:x val="0.13594611668185871"/>
          <c:y val="2.4750019883878201E-2"/>
          <c:w val="0.34072694185529495"/>
          <c:h val="0.27777268750497214"/>
        </c:manualLayout>
      </c:layout>
      <c:overlay val="1"/>
      <c:spPr>
        <a:ln>
          <a:solidFill>
            <a:schemeClr val="tx1"/>
          </a:solidFill>
        </a:ln>
      </c:spPr>
      <c:txPr>
        <a:bodyPr/>
        <a:lstStyle/>
        <a:p>
          <a:pPr>
            <a:defRPr sz="1200"/>
          </a:pPr>
          <a:endParaRPr lang="en-US"/>
        </a:p>
      </c:txPr>
    </c:legend>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CA" sz="1400" b="1" i="0" baseline="0" dirty="0"/>
              <a:t>Recorded outbreaks of western spruce budworm, </a:t>
            </a:r>
            <a:r>
              <a:rPr lang="en-CA" sz="1400" b="1" i="1" baseline="0" dirty="0"/>
              <a:t>Choristoneura occidentalis</a:t>
            </a:r>
            <a:r>
              <a:rPr lang="en-CA" sz="1400" b="1" i="0" baseline="0" dirty="0"/>
              <a:t>, Kootenay-Boundary Region (CFS and BCFS), </a:t>
            </a:r>
            <a:r>
              <a:rPr lang="en-CA" sz="1400" b="1" i="0" baseline="0" dirty="0" smtClean="0"/>
              <a:t>1923-2013</a:t>
            </a:r>
            <a:endParaRPr lang="en-CA" sz="1400" dirty="0"/>
          </a:p>
        </c:rich>
      </c:tx>
      <c:layout/>
    </c:title>
    <c:plotArea>
      <c:layout/>
      <c:barChart>
        <c:barDir val="col"/>
        <c:grouping val="clustered"/>
        <c:ser>
          <c:idx val="1"/>
          <c:order val="0"/>
          <c:tx>
            <c:strRef>
              <c:f>Data_Annual!$B$4</c:f>
              <c:strCache>
                <c:ptCount val="1"/>
                <c:pt idx="0">
                  <c:v>ha</c:v>
                </c:pt>
              </c:strCache>
            </c:strRef>
          </c:tx>
          <c:spPr>
            <a:solidFill>
              <a:srgbClr val="C00000"/>
            </a:solidFill>
            <a:ln>
              <a:solidFill>
                <a:prstClr val="black"/>
              </a:solidFill>
            </a:ln>
          </c:spPr>
          <c:cat>
            <c:strRef>
              <c:f>Data_Annual!$A$5:$A$58</c:f>
              <c:strCache>
                <c:ptCount val="54"/>
                <c:pt idx="0">
                  <c:v>1922</c:v>
                </c:pt>
                <c:pt idx="1">
                  <c:v>1923</c:v>
                </c:pt>
                <c:pt idx="2">
                  <c:v>1924</c:v>
                </c:pt>
                <c:pt idx="3">
                  <c:v>1925</c:v>
                </c:pt>
                <c:pt idx="4">
                  <c:v>1926</c:v>
                </c:pt>
                <c:pt idx="5">
                  <c:v>1927</c:v>
                </c:pt>
                <c:pt idx="6">
                  <c:v>1928</c:v>
                </c:pt>
                <c:pt idx="7">
                  <c:v>1929</c:v>
                </c:pt>
                <c:pt idx="8">
                  <c:v>1930</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2012</c:v>
                </c:pt>
                <c:pt idx="53">
                  <c:v>.</c:v>
                </c:pt>
              </c:strCache>
            </c:strRef>
          </c:cat>
          <c:val>
            <c:numRef>
              <c:f>Data_Annual!$B$5:$B$58</c:f>
              <c:numCache>
                <c:formatCode>General</c:formatCode>
                <c:ptCount val="54"/>
                <c:pt idx="0">
                  <c:v>0</c:v>
                </c:pt>
                <c:pt idx="3">
                  <c:v>1200</c:v>
                </c:pt>
                <c:pt idx="15">
                  <c:v>25</c:v>
                </c:pt>
                <c:pt idx="16">
                  <c:v>25</c:v>
                </c:pt>
                <c:pt idx="17">
                  <c:v>80</c:v>
                </c:pt>
                <c:pt idx="18">
                  <c:v>200</c:v>
                </c:pt>
                <c:pt idx="19">
                  <c:v>100</c:v>
                </c:pt>
                <c:pt idx="20">
                  <c:v>1000</c:v>
                </c:pt>
                <c:pt idx="21">
                  <c:v>100</c:v>
                </c:pt>
                <c:pt idx="22">
                  <c:v>100</c:v>
                </c:pt>
                <c:pt idx="23">
                  <c:v>100</c:v>
                </c:pt>
                <c:pt idx="24">
                  <c:v>60</c:v>
                </c:pt>
                <c:pt idx="25">
                  <c:v>3688</c:v>
                </c:pt>
                <c:pt idx="26">
                  <c:v>1043</c:v>
                </c:pt>
                <c:pt idx="27">
                  <c:v>3275</c:v>
                </c:pt>
                <c:pt idx="28">
                  <c:v>17600</c:v>
                </c:pt>
                <c:pt idx="29">
                  <c:v>1360</c:v>
                </c:pt>
                <c:pt idx="30">
                  <c:v>4036</c:v>
                </c:pt>
                <c:pt idx="31">
                  <c:v>4336</c:v>
                </c:pt>
                <c:pt idx="48">
                  <c:v>36</c:v>
                </c:pt>
                <c:pt idx="49">
                  <c:v>3128</c:v>
                </c:pt>
                <c:pt idx="50">
                  <c:v>46762</c:v>
                </c:pt>
                <c:pt idx="51">
                  <c:v>51804</c:v>
                </c:pt>
                <c:pt idx="52">
                  <c:v>1565</c:v>
                </c:pt>
                <c:pt idx="53">
                  <c:v>0</c:v>
                </c:pt>
              </c:numCache>
            </c:numRef>
          </c:val>
        </c:ser>
        <c:gapWidth val="20"/>
        <c:axId val="49912832"/>
        <c:axId val="52026368"/>
      </c:barChart>
      <c:catAx>
        <c:axId val="49912832"/>
        <c:scaling>
          <c:orientation val="minMax"/>
        </c:scaling>
        <c:axPos val="b"/>
        <c:title>
          <c:tx>
            <c:rich>
              <a:bodyPr/>
              <a:lstStyle/>
              <a:p>
                <a:pPr>
                  <a:defRPr sz="1400" b="1"/>
                </a:pPr>
                <a:r>
                  <a:rPr lang="en-US" sz="1400" b="1"/>
                  <a:t>Year</a:t>
                </a:r>
              </a:p>
            </c:rich>
          </c:tx>
          <c:layout/>
        </c:title>
        <c:numFmt formatCode="General" sourceLinked="1"/>
        <c:tickLblPos val="nextTo"/>
        <c:spPr>
          <a:ln w="22225">
            <a:solidFill>
              <a:schemeClr val="tx1"/>
            </a:solidFill>
          </a:ln>
        </c:spPr>
        <c:txPr>
          <a:bodyPr/>
          <a:lstStyle/>
          <a:p>
            <a:pPr>
              <a:defRPr sz="1400" b="1"/>
            </a:pPr>
            <a:endParaRPr lang="en-US"/>
          </a:p>
        </c:txPr>
        <c:crossAx val="52026368"/>
        <c:crosses val="autoZero"/>
        <c:auto val="1"/>
        <c:lblAlgn val="ctr"/>
        <c:lblOffset val="100"/>
        <c:tickLblSkip val="5"/>
        <c:tickMarkSkip val="5"/>
      </c:catAx>
      <c:valAx>
        <c:axId val="52026368"/>
        <c:scaling>
          <c:orientation val="minMax"/>
          <c:max val="40000"/>
        </c:scaling>
        <c:axPos val="l"/>
        <c:title>
          <c:tx>
            <c:rich>
              <a:bodyPr rot="-5400000" vert="horz"/>
              <a:lstStyle/>
              <a:p>
                <a:pPr>
                  <a:defRPr sz="1400"/>
                </a:pPr>
                <a:r>
                  <a:rPr lang="en-US" sz="1400"/>
                  <a:t>Mapped defoliation (ha)</a:t>
                </a:r>
              </a:p>
            </c:rich>
          </c:tx>
          <c:layout>
            <c:manualLayout>
              <c:xMode val="edge"/>
              <c:yMode val="edge"/>
              <c:x val="1.1727214374517621E-2"/>
              <c:y val="0.34795036984013439"/>
            </c:manualLayout>
          </c:layout>
        </c:title>
        <c:numFmt formatCode="General" sourceLinked="1"/>
        <c:tickLblPos val="nextTo"/>
        <c:spPr>
          <a:ln w="22225">
            <a:solidFill>
              <a:schemeClr val="tx1"/>
            </a:solidFill>
          </a:ln>
        </c:spPr>
        <c:txPr>
          <a:bodyPr/>
          <a:lstStyle/>
          <a:p>
            <a:pPr>
              <a:defRPr sz="1400" b="1"/>
            </a:pPr>
            <a:endParaRPr lang="en-US"/>
          </a:p>
        </c:txPr>
        <c:crossAx val="49912832"/>
        <c:crosses val="autoZero"/>
        <c:crossBetween val="midCat"/>
      </c:valAx>
      <c:spPr>
        <a:ln w="28575">
          <a:solidFill>
            <a:prstClr val="black"/>
          </a:solidFill>
        </a:ln>
      </c:spPr>
    </c:plotArea>
    <c:plotVisOnly val="1"/>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a:pPr>
            <a:r>
              <a:rPr lang="en-US" sz="1600" baseline="0" dirty="0">
                <a:latin typeface="Calibri" pitchFamily="34" charset="0"/>
              </a:rPr>
              <a:t>Mountain pine beetle infestations (ha affected), south-east BC, </a:t>
            </a:r>
            <a:r>
              <a:rPr lang="en-US" sz="1600" baseline="0" dirty="0" smtClean="0">
                <a:latin typeface="Calibri" pitchFamily="34" charset="0"/>
              </a:rPr>
              <a:t>1971-2013</a:t>
            </a:r>
          </a:p>
        </c:rich>
      </c:tx>
      <c:spPr>
        <a:noFill/>
        <a:ln w="25400">
          <a:noFill/>
        </a:ln>
      </c:spPr>
    </c:title>
    <c:plotArea>
      <c:layout/>
      <c:barChart>
        <c:barDir val="col"/>
        <c:grouping val="clustered"/>
        <c:ser>
          <c:idx val="0"/>
          <c:order val="0"/>
          <c:spPr>
            <a:solidFill>
              <a:srgbClr val="C00000"/>
            </a:solidFill>
            <a:ln>
              <a:solidFill>
                <a:prstClr val="black"/>
              </a:solidFill>
            </a:ln>
          </c:spPr>
          <c:cat>
            <c:strRef>
              <c:f>data!$C$15:$C$59</c:f>
              <c:strCache>
                <c:ptCount val="45"/>
                <c:pt idx="0">
                  <c:v>.</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c:v>
                </c:pt>
              </c:strCache>
            </c:strRef>
          </c:cat>
          <c:val>
            <c:numRef>
              <c:f>data!$D$15:$D$59</c:f>
              <c:numCache>
                <c:formatCode>0.000</c:formatCode>
                <c:ptCount val="45"/>
                <c:pt idx="0">
                  <c:v>0</c:v>
                </c:pt>
                <c:pt idx="1">
                  <c:v>2.101</c:v>
                </c:pt>
                <c:pt idx="2">
                  <c:v>1.87</c:v>
                </c:pt>
                <c:pt idx="3" formatCode="0">
                  <c:v>1.5089999999999979</c:v>
                </c:pt>
                <c:pt idx="4" formatCode="0">
                  <c:v>1.8839999999999979</c:v>
                </c:pt>
                <c:pt idx="5" formatCode="0">
                  <c:v>3.1989999999999998</c:v>
                </c:pt>
                <c:pt idx="6" formatCode="0">
                  <c:v>10.823</c:v>
                </c:pt>
                <c:pt idx="7" formatCode="0">
                  <c:v>13.242000000000001</c:v>
                </c:pt>
                <c:pt idx="8" formatCode="0">
                  <c:v>18.940999999999967</c:v>
                </c:pt>
                <c:pt idx="9" formatCode="0">
                  <c:v>24</c:v>
                </c:pt>
                <c:pt idx="10" formatCode="0">
                  <c:v>33.4</c:v>
                </c:pt>
                <c:pt idx="11" formatCode="0">
                  <c:v>58.790000000000013</c:v>
                </c:pt>
                <c:pt idx="12" formatCode="0">
                  <c:v>38.450000000000003</c:v>
                </c:pt>
                <c:pt idx="13" formatCode="0">
                  <c:v>20.190000000000001</c:v>
                </c:pt>
                <c:pt idx="14" formatCode="0">
                  <c:v>21.21</c:v>
                </c:pt>
                <c:pt idx="15" formatCode="0">
                  <c:v>14.63</c:v>
                </c:pt>
                <c:pt idx="16" formatCode="0">
                  <c:v>28.18</c:v>
                </c:pt>
                <c:pt idx="17" formatCode="0">
                  <c:v>23.330000000000005</c:v>
                </c:pt>
                <c:pt idx="18" formatCode="0">
                  <c:v>26.18</c:v>
                </c:pt>
                <c:pt idx="19" formatCode="0">
                  <c:v>31.785999999999966</c:v>
                </c:pt>
                <c:pt idx="20" formatCode="0">
                  <c:v>23.015999999999988</c:v>
                </c:pt>
                <c:pt idx="21" formatCode="0">
                  <c:v>14.665000000000004</c:v>
                </c:pt>
                <c:pt idx="22" formatCode="0">
                  <c:v>8.92</c:v>
                </c:pt>
                <c:pt idx="23" formatCode="0">
                  <c:v>7.7249999999999917</c:v>
                </c:pt>
                <c:pt idx="24" formatCode="0">
                  <c:v>2.75</c:v>
                </c:pt>
                <c:pt idx="25" formatCode="0">
                  <c:v>6.79</c:v>
                </c:pt>
                <c:pt idx="26" formatCode="0">
                  <c:v>0</c:v>
                </c:pt>
                <c:pt idx="27" formatCode="0">
                  <c:v>0</c:v>
                </c:pt>
                <c:pt idx="28" formatCode="0">
                  <c:v>9.213000000000001</c:v>
                </c:pt>
                <c:pt idx="29" formatCode="0">
                  <c:v>7.92</c:v>
                </c:pt>
                <c:pt idx="30" formatCode="0">
                  <c:v>11.026550000000002</c:v>
                </c:pt>
                <c:pt idx="31" formatCode="0">
                  <c:v>9.6108800277389896</c:v>
                </c:pt>
                <c:pt idx="32" formatCode="0">
                  <c:v>21.855889860056198</c:v>
                </c:pt>
                <c:pt idx="33" formatCode="0">
                  <c:v>27.137018118898862</c:v>
                </c:pt>
                <c:pt idx="34" formatCode="0">
                  <c:v>98.544910000000115</c:v>
                </c:pt>
                <c:pt idx="35" formatCode="0">
                  <c:v>278</c:v>
                </c:pt>
                <c:pt idx="36" formatCode="0">
                  <c:v>168.82790000000023</c:v>
                </c:pt>
                <c:pt idx="37" formatCode="0">
                  <c:v>126.948834718016</c:v>
                </c:pt>
                <c:pt idx="38" formatCode="0">
                  <c:v>284.40195378068523</c:v>
                </c:pt>
                <c:pt idx="39" formatCode="0">
                  <c:v>138.554750170793</c:v>
                </c:pt>
                <c:pt idx="40" formatCode="General">
                  <c:v>110</c:v>
                </c:pt>
                <c:pt idx="41" formatCode="General">
                  <c:v>61</c:v>
                </c:pt>
                <c:pt idx="42" formatCode="General">
                  <c:v>38</c:v>
                </c:pt>
                <c:pt idx="43" formatCode="General">
                  <c:v>42</c:v>
                </c:pt>
                <c:pt idx="44" formatCode="General">
                  <c:v>0</c:v>
                </c:pt>
              </c:numCache>
            </c:numRef>
          </c:val>
        </c:ser>
        <c:gapWidth val="65"/>
        <c:axId val="51944832"/>
        <c:axId val="52089216"/>
      </c:barChart>
      <c:catAx>
        <c:axId val="51944832"/>
        <c:scaling>
          <c:orientation val="minMax"/>
        </c:scaling>
        <c:axPos val="b"/>
        <c:title>
          <c:tx>
            <c:rich>
              <a:bodyPr/>
              <a:lstStyle/>
              <a:p>
                <a:pPr>
                  <a:defRPr sz="1400"/>
                </a:pPr>
                <a:r>
                  <a:rPr lang="en-US" sz="1400"/>
                  <a:t>Year</a:t>
                </a:r>
              </a:p>
            </c:rich>
          </c:tx>
          <c:spPr>
            <a:noFill/>
            <a:ln w="25400">
              <a:noFill/>
            </a:ln>
          </c:spPr>
        </c:title>
        <c:numFmt formatCode="General" sourceLinked="1"/>
        <c:tickLblPos val="nextTo"/>
        <c:spPr>
          <a:ln w="25400">
            <a:solidFill>
              <a:sysClr val="windowText" lastClr="000000"/>
            </a:solidFill>
          </a:ln>
        </c:spPr>
        <c:txPr>
          <a:bodyPr rot="-5400000" vert="horz"/>
          <a:lstStyle/>
          <a:p>
            <a:pPr>
              <a:defRPr sz="1400"/>
            </a:pPr>
            <a:endParaRPr lang="en-US"/>
          </a:p>
        </c:txPr>
        <c:crossAx val="52089216"/>
        <c:crosses val="autoZero"/>
        <c:auto val="1"/>
        <c:lblAlgn val="ctr"/>
        <c:lblOffset val="100"/>
        <c:tickLblSkip val="5"/>
        <c:tickMarkSkip val="5"/>
      </c:catAx>
      <c:valAx>
        <c:axId val="52089216"/>
        <c:scaling>
          <c:orientation val="minMax"/>
        </c:scaling>
        <c:axPos val="l"/>
        <c:title>
          <c:tx>
            <c:rich>
              <a:bodyPr rot="-5400000" vert="horz"/>
              <a:lstStyle/>
              <a:p>
                <a:pPr>
                  <a:defRPr sz="1400"/>
                </a:pPr>
                <a:r>
                  <a:rPr lang="en-US" sz="1400"/>
                  <a:t>Mountain pine beetle infestations (ha)</a:t>
                </a:r>
              </a:p>
            </c:rich>
          </c:tx>
          <c:spPr>
            <a:noFill/>
            <a:ln w="25400">
              <a:noFill/>
            </a:ln>
          </c:spPr>
        </c:title>
        <c:numFmt formatCode="0.000" sourceLinked="1"/>
        <c:tickLblPos val="nextTo"/>
        <c:spPr>
          <a:ln w="25400">
            <a:solidFill>
              <a:schemeClr val="tx1"/>
            </a:solidFill>
          </a:ln>
        </c:spPr>
        <c:txPr>
          <a:bodyPr/>
          <a:lstStyle/>
          <a:p>
            <a:pPr>
              <a:defRPr sz="1400"/>
            </a:pPr>
            <a:endParaRPr lang="en-US"/>
          </a:p>
        </c:txPr>
        <c:crossAx val="51944832"/>
        <c:crosses val="autoZero"/>
        <c:crossBetween val="midCat"/>
      </c:valAx>
      <c:spPr>
        <a:noFill/>
        <a:ln w="25400">
          <a:noFill/>
        </a:ln>
      </c:spPr>
    </c:plotArea>
    <c:plotVisOnly val="1"/>
    <c:dispBlanksAs val="gap"/>
  </c:chart>
  <c:spPr>
    <a:noFill/>
    <a:ln w="3175">
      <a:solidFill>
        <a:srgbClr val="808080"/>
      </a:solidFill>
      <a:prstDash val="solid"/>
    </a:ln>
  </c:spPr>
  <c:txPr>
    <a:bodyPr/>
    <a:lstStyle/>
    <a:p>
      <a:pPr>
        <a:defRPr sz="1200" b="1" i="0" baseline="0">
          <a:latin typeface="Times New Roman" pitchFamily="18" charset="0"/>
        </a:defRPr>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CA"/>
  <c:chart>
    <c:title>
      <c:tx>
        <c:rich>
          <a:bodyPr/>
          <a:lstStyle/>
          <a:p>
            <a:pPr>
              <a:defRPr/>
            </a:pPr>
            <a:r>
              <a:rPr lang="en-CA" sz="1400"/>
              <a:t>Douglas-fir</a:t>
            </a:r>
            <a:r>
              <a:rPr lang="en-CA" sz="1400" baseline="0"/>
              <a:t> beetle and spruce beetle, ha affected, Kootenay Boundary Region, 2005-2013.</a:t>
            </a:r>
            <a:endParaRPr lang="en-CA" sz="1400"/>
          </a:p>
        </c:rich>
      </c:tx>
      <c:layout>
        <c:manualLayout>
          <c:xMode val="edge"/>
          <c:yMode val="edge"/>
          <c:x val="0.13706101002480606"/>
          <c:y val="1.4141414141414142E-2"/>
        </c:manualLayout>
      </c:layout>
    </c:title>
    <c:plotArea>
      <c:layout/>
      <c:barChart>
        <c:barDir val="col"/>
        <c:grouping val="clustered"/>
        <c:ser>
          <c:idx val="1"/>
          <c:order val="0"/>
          <c:tx>
            <c:strRef>
              <c:f>'IBB_D_S data'!$C$6</c:f>
              <c:strCache>
                <c:ptCount val="1"/>
                <c:pt idx="0">
                  <c:v>IBD</c:v>
                </c:pt>
              </c:strCache>
            </c:strRef>
          </c:tx>
          <c:spPr>
            <a:solidFill>
              <a:srgbClr val="FFC000"/>
            </a:solidFill>
            <a:ln>
              <a:solidFill>
                <a:prstClr val="black"/>
              </a:solidFill>
            </a:ln>
          </c:spPr>
          <c:cat>
            <c:strRef>
              <c:f>'IBB_D_S data'!$D$4:$N$4</c:f>
              <c:strCache>
                <c:ptCount val="11"/>
                <c:pt idx="1">
                  <c:v>2005</c:v>
                </c:pt>
                <c:pt idx="2">
                  <c:v>2006</c:v>
                </c:pt>
                <c:pt idx="3">
                  <c:v>2007</c:v>
                </c:pt>
                <c:pt idx="4">
                  <c:v>2008</c:v>
                </c:pt>
                <c:pt idx="5">
                  <c:v>2009</c:v>
                </c:pt>
                <c:pt idx="6">
                  <c:v>2010</c:v>
                </c:pt>
                <c:pt idx="7">
                  <c:v>2011</c:v>
                </c:pt>
                <c:pt idx="8">
                  <c:v>2012</c:v>
                </c:pt>
                <c:pt idx="9">
                  <c:v>2013</c:v>
                </c:pt>
                <c:pt idx="10">
                  <c:v>.</c:v>
                </c:pt>
              </c:strCache>
            </c:strRef>
          </c:cat>
          <c:val>
            <c:numRef>
              <c:f>'IBB_D_S data'!$D$6:$N$6</c:f>
              <c:numCache>
                <c:formatCode>0</c:formatCode>
                <c:ptCount val="11"/>
                <c:pt idx="0" formatCode="General">
                  <c:v>0</c:v>
                </c:pt>
                <c:pt idx="1">
                  <c:v>3882</c:v>
                </c:pt>
                <c:pt idx="2">
                  <c:v>2492</c:v>
                </c:pt>
                <c:pt idx="3">
                  <c:v>2546.5</c:v>
                </c:pt>
                <c:pt idx="4">
                  <c:v>5630.9554564369801</c:v>
                </c:pt>
                <c:pt idx="5">
                  <c:v>1149</c:v>
                </c:pt>
                <c:pt idx="6">
                  <c:v>2279</c:v>
                </c:pt>
                <c:pt idx="7">
                  <c:v>1516.9580803420131</c:v>
                </c:pt>
                <c:pt idx="8">
                  <c:v>1376</c:v>
                </c:pt>
                <c:pt idx="9">
                  <c:v>1713</c:v>
                </c:pt>
                <c:pt idx="10" formatCode="General">
                  <c:v>0</c:v>
                </c:pt>
              </c:numCache>
            </c:numRef>
          </c:val>
        </c:ser>
        <c:ser>
          <c:idx val="2"/>
          <c:order val="1"/>
          <c:tx>
            <c:strRef>
              <c:f>'IBB_D_S data'!$C$7</c:f>
              <c:strCache>
                <c:ptCount val="1"/>
                <c:pt idx="0">
                  <c:v>IBS</c:v>
                </c:pt>
              </c:strCache>
            </c:strRef>
          </c:tx>
          <c:spPr>
            <a:solidFill>
              <a:srgbClr val="00B050"/>
            </a:solidFill>
            <a:ln>
              <a:solidFill>
                <a:prstClr val="black"/>
              </a:solidFill>
            </a:ln>
          </c:spPr>
          <c:cat>
            <c:strRef>
              <c:f>'IBB_D_S data'!$D$4:$N$4</c:f>
              <c:strCache>
                <c:ptCount val="11"/>
                <c:pt idx="1">
                  <c:v>2005</c:v>
                </c:pt>
                <c:pt idx="2">
                  <c:v>2006</c:v>
                </c:pt>
                <c:pt idx="3">
                  <c:v>2007</c:v>
                </c:pt>
                <c:pt idx="4">
                  <c:v>2008</c:v>
                </c:pt>
                <c:pt idx="5">
                  <c:v>2009</c:v>
                </c:pt>
                <c:pt idx="6">
                  <c:v>2010</c:v>
                </c:pt>
                <c:pt idx="7">
                  <c:v>2011</c:v>
                </c:pt>
                <c:pt idx="8">
                  <c:v>2012</c:v>
                </c:pt>
                <c:pt idx="9">
                  <c:v>2013</c:v>
                </c:pt>
                <c:pt idx="10">
                  <c:v>.</c:v>
                </c:pt>
              </c:strCache>
            </c:strRef>
          </c:cat>
          <c:val>
            <c:numRef>
              <c:f>'IBB_D_S data'!$D$7:$M$7</c:f>
              <c:numCache>
                <c:formatCode>0</c:formatCode>
                <c:ptCount val="10"/>
                <c:pt idx="0" formatCode="General">
                  <c:v>0</c:v>
                </c:pt>
                <c:pt idx="1">
                  <c:v>282</c:v>
                </c:pt>
                <c:pt idx="2">
                  <c:v>738</c:v>
                </c:pt>
                <c:pt idx="3">
                  <c:v>2253</c:v>
                </c:pt>
                <c:pt idx="4">
                  <c:v>942</c:v>
                </c:pt>
                <c:pt idx="5">
                  <c:v>137</c:v>
                </c:pt>
                <c:pt idx="6">
                  <c:v>839</c:v>
                </c:pt>
                <c:pt idx="7">
                  <c:v>480</c:v>
                </c:pt>
                <c:pt idx="8">
                  <c:v>650</c:v>
                </c:pt>
                <c:pt idx="9">
                  <c:v>4686</c:v>
                </c:pt>
              </c:numCache>
            </c:numRef>
          </c:val>
        </c:ser>
        <c:axId val="51928448"/>
        <c:axId val="51954816"/>
      </c:barChart>
      <c:catAx>
        <c:axId val="51928448"/>
        <c:scaling>
          <c:orientation val="minMax"/>
        </c:scaling>
        <c:axPos val="b"/>
        <c:title>
          <c:tx>
            <c:rich>
              <a:bodyPr/>
              <a:lstStyle/>
              <a:p>
                <a:pPr>
                  <a:defRPr sz="1400"/>
                </a:pPr>
                <a:r>
                  <a:rPr lang="en-US" sz="1400"/>
                  <a:t>YEAR</a:t>
                </a:r>
              </a:p>
            </c:rich>
          </c:tx>
        </c:title>
        <c:numFmt formatCode="General" sourceLinked="1"/>
        <c:tickLblPos val="nextTo"/>
        <c:spPr>
          <a:ln w="28575">
            <a:solidFill>
              <a:sysClr val="windowText" lastClr="000000"/>
            </a:solidFill>
          </a:ln>
        </c:spPr>
        <c:txPr>
          <a:bodyPr/>
          <a:lstStyle/>
          <a:p>
            <a:pPr>
              <a:defRPr sz="1400" b="1"/>
            </a:pPr>
            <a:endParaRPr lang="en-US"/>
          </a:p>
        </c:txPr>
        <c:crossAx val="51954816"/>
        <c:crosses val="autoZero"/>
        <c:auto val="1"/>
        <c:lblAlgn val="ctr"/>
        <c:lblOffset val="100"/>
      </c:catAx>
      <c:valAx>
        <c:axId val="51954816"/>
        <c:scaling>
          <c:orientation val="minMax"/>
          <c:max val="6000"/>
        </c:scaling>
        <c:axPos val="l"/>
        <c:title>
          <c:tx>
            <c:rich>
              <a:bodyPr rot="-5400000" vert="horz"/>
              <a:lstStyle/>
              <a:p>
                <a:pPr>
                  <a:defRPr sz="1400"/>
                </a:pPr>
                <a:r>
                  <a:rPr lang="en-US" sz="1400"/>
                  <a:t>Hectares</a:t>
                </a:r>
              </a:p>
            </c:rich>
          </c:tx>
        </c:title>
        <c:numFmt formatCode="General" sourceLinked="1"/>
        <c:tickLblPos val="nextTo"/>
        <c:spPr>
          <a:ln w="28575">
            <a:solidFill>
              <a:schemeClr val="tx1"/>
            </a:solidFill>
          </a:ln>
        </c:spPr>
        <c:txPr>
          <a:bodyPr/>
          <a:lstStyle/>
          <a:p>
            <a:pPr>
              <a:defRPr sz="1400" b="1"/>
            </a:pPr>
            <a:endParaRPr lang="en-US"/>
          </a:p>
        </c:txPr>
        <c:crossAx val="51928448"/>
        <c:crosses val="autoZero"/>
        <c:crossBetween val="midCat"/>
      </c:valAx>
    </c:plotArea>
    <c:legend>
      <c:legendPos val="r"/>
      <c:layout>
        <c:manualLayout>
          <c:xMode val="edge"/>
          <c:yMode val="edge"/>
          <c:x val="0.78877163085268565"/>
          <c:y val="7.7526445557941748E-2"/>
          <c:w val="0.19217164578872367"/>
          <c:h val="7.3229778095919795E-2"/>
        </c:manualLayout>
      </c:layout>
      <c:overlay val="1"/>
      <c:spPr>
        <a:ln>
          <a:solidFill>
            <a:schemeClr val="tx1"/>
          </a:solidFill>
        </a:ln>
      </c:spPr>
      <c:txPr>
        <a:bodyPr/>
        <a:lstStyle/>
        <a:p>
          <a:pPr>
            <a:defRPr sz="1400" b="1"/>
          </a:pPr>
          <a:endParaRPr lang="en-US"/>
        </a:p>
      </c:txPr>
    </c:legend>
    <c:plotVisOnly val="1"/>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lang val="en-CA"/>
  <c:chart>
    <c:title>
      <c:tx>
        <c:rich>
          <a:bodyPr/>
          <a:lstStyle/>
          <a:p>
            <a:pPr>
              <a:defRPr sz="1600"/>
            </a:pPr>
            <a:r>
              <a:rPr lang="en-US" sz="1600"/>
              <a:t>Larch</a:t>
            </a:r>
            <a:r>
              <a:rPr lang="en-US" sz="1600" baseline="0"/>
              <a:t> needle diseases, ha affected, Kootenay Boundary Region, 2006-2013.</a:t>
            </a:r>
            <a:endParaRPr lang="en-US" sz="1600"/>
          </a:p>
        </c:rich>
      </c:tx>
      <c:layout>
        <c:manualLayout>
          <c:xMode val="edge"/>
          <c:yMode val="edge"/>
          <c:x val="0.1467836325485142"/>
          <c:y val="1.4141414141414142E-2"/>
        </c:manualLayout>
      </c:layout>
    </c:title>
    <c:plotArea>
      <c:layout/>
      <c:barChart>
        <c:barDir val="col"/>
        <c:grouping val="clustered"/>
        <c:ser>
          <c:idx val="0"/>
          <c:order val="0"/>
          <c:tx>
            <c:strRef>
              <c:f>'DF larch'!$D$3</c:f>
              <c:strCache>
                <c:ptCount val="1"/>
                <c:pt idx="0">
                  <c:v>Ha</c:v>
                </c:pt>
              </c:strCache>
            </c:strRef>
          </c:tx>
          <c:spPr>
            <a:solidFill>
              <a:srgbClr val="FFC000"/>
            </a:solidFill>
            <a:ln>
              <a:solidFill>
                <a:sysClr val="windowText" lastClr="000000"/>
              </a:solidFill>
            </a:ln>
          </c:spPr>
          <c:cat>
            <c:strRef>
              <c:f>'DF larch'!$C$4:$C$13</c:f>
              <c:strCache>
                <c:ptCount val="10"/>
                <c:pt idx="0">
                  <c:v>.</c:v>
                </c:pt>
                <c:pt idx="1">
                  <c:v>2006</c:v>
                </c:pt>
                <c:pt idx="2">
                  <c:v>2007</c:v>
                </c:pt>
                <c:pt idx="3">
                  <c:v>2008</c:v>
                </c:pt>
                <c:pt idx="4">
                  <c:v>2009</c:v>
                </c:pt>
                <c:pt idx="5">
                  <c:v>2010</c:v>
                </c:pt>
                <c:pt idx="6">
                  <c:v>2011</c:v>
                </c:pt>
                <c:pt idx="7">
                  <c:v>2012</c:v>
                </c:pt>
                <c:pt idx="8">
                  <c:v>2013</c:v>
                </c:pt>
                <c:pt idx="9">
                  <c:v>.</c:v>
                </c:pt>
              </c:strCache>
            </c:strRef>
          </c:cat>
          <c:val>
            <c:numRef>
              <c:f>'DF larch'!$D$4:$D$13</c:f>
              <c:numCache>
                <c:formatCode>#,##0</c:formatCode>
                <c:ptCount val="10"/>
                <c:pt idx="0" formatCode="General">
                  <c:v>0</c:v>
                </c:pt>
                <c:pt idx="1">
                  <c:v>68228</c:v>
                </c:pt>
                <c:pt idx="2" formatCode="General">
                  <c:v>13540</c:v>
                </c:pt>
                <c:pt idx="3" formatCode="General">
                  <c:v>12285</c:v>
                </c:pt>
                <c:pt idx="4" formatCode="General">
                  <c:v>413</c:v>
                </c:pt>
                <c:pt idx="5" formatCode="General">
                  <c:v>948</c:v>
                </c:pt>
                <c:pt idx="6">
                  <c:v>32719</c:v>
                </c:pt>
                <c:pt idx="7">
                  <c:v>31330</c:v>
                </c:pt>
                <c:pt idx="8" formatCode="General">
                  <c:v>5881</c:v>
                </c:pt>
                <c:pt idx="9" formatCode="General">
                  <c:v>0</c:v>
                </c:pt>
              </c:numCache>
            </c:numRef>
          </c:val>
        </c:ser>
        <c:axId val="49969792"/>
        <c:axId val="50000640"/>
      </c:barChart>
      <c:catAx>
        <c:axId val="49969792"/>
        <c:scaling>
          <c:orientation val="minMax"/>
        </c:scaling>
        <c:axPos val="b"/>
        <c:title>
          <c:tx>
            <c:rich>
              <a:bodyPr/>
              <a:lstStyle/>
              <a:p>
                <a:pPr>
                  <a:defRPr/>
                </a:pPr>
                <a:r>
                  <a:rPr lang="en-CA" sz="1400"/>
                  <a:t>Year</a:t>
                </a:r>
              </a:p>
            </c:rich>
          </c:tx>
        </c:title>
        <c:tickLblPos val="nextTo"/>
        <c:spPr>
          <a:ln w="28575">
            <a:solidFill>
              <a:schemeClr val="tx1"/>
            </a:solidFill>
          </a:ln>
        </c:spPr>
        <c:txPr>
          <a:bodyPr/>
          <a:lstStyle/>
          <a:p>
            <a:pPr>
              <a:defRPr sz="1400" b="1"/>
            </a:pPr>
            <a:endParaRPr lang="en-US"/>
          </a:p>
        </c:txPr>
        <c:crossAx val="50000640"/>
        <c:crosses val="autoZero"/>
        <c:auto val="1"/>
        <c:lblAlgn val="ctr"/>
        <c:lblOffset val="100"/>
      </c:catAx>
      <c:valAx>
        <c:axId val="50000640"/>
        <c:scaling>
          <c:orientation val="minMax"/>
        </c:scaling>
        <c:axPos val="l"/>
        <c:title>
          <c:tx>
            <c:rich>
              <a:bodyPr rot="-5400000" vert="horz"/>
              <a:lstStyle/>
              <a:p>
                <a:pPr>
                  <a:defRPr/>
                </a:pPr>
                <a:r>
                  <a:rPr lang="en-CA" sz="1400"/>
                  <a:t>Ha affected</a:t>
                </a:r>
              </a:p>
            </c:rich>
          </c:tx>
        </c:title>
        <c:numFmt formatCode="General" sourceLinked="1"/>
        <c:tickLblPos val="nextTo"/>
        <c:spPr>
          <a:ln w="28575">
            <a:solidFill>
              <a:schemeClr val="tx1"/>
            </a:solidFill>
          </a:ln>
        </c:spPr>
        <c:txPr>
          <a:bodyPr/>
          <a:lstStyle/>
          <a:p>
            <a:pPr>
              <a:defRPr sz="1400" b="1"/>
            </a:pPr>
            <a:endParaRPr lang="en-US"/>
          </a:p>
        </c:txPr>
        <c:crossAx val="49969792"/>
        <c:crosses val="autoZero"/>
        <c:crossBetween val="midCat"/>
      </c:valAx>
    </c:plotArea>
    <c:plotVisOnly val="1"/>
  </c:chart>
  <c:externalData r:id="rId1"/>
</c:chartSpace>
</file>

<file path=ppt/drawings/_rels/drawing4.xml.rels><?xml version="1.0" encoding="UTF-8" standalone="yes"?>
<Relationships xmlns="http://schemas.openxmlformats.org/package/2006/relationships"><Relationship Id="rId1" Type="http://schemas.openxmlformats.org/officeDocument/2006/relationships/image" Target="../media/image25.jpe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drawing1.xml><?xml version="1.0" encoding="utf-8"?>
<c:userShapes xmlns:c="http://schemas.openxmlformats.org/drawingml/2006/chart">
  <cdr:relSizeAnchor xmlns:cdr="http://schemas.openxmlformats.org/drawingml/2006/chartDrawing">
    <cdr:from>
      <cdr:x>0.06139</cdr:x>
      <cdr:y>0.06021</cdr:y>
    </cdr:from>
    <cdr:to>
      <cdr:x>0.16815</cdr:x>
      <cdr:y>0.21728</cdr:y>
    </cdr:to>
    <cdr:sp macro="" textlink="">
      <cdr:nvSpPr>
        <cdr:cNvPr id="2" name="TextBox 1"/>
        <cdr:cNvSpPr txBox="1"/>
      </cdr:nvSpPr>
      <cdr:spPr>
        <a:xfrm xmlns:a="http://schemas.openxmlformats.org/drawingml/2006/main">
          <a:off x="525780" y="35052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CA"/>
        </a:p>
      </cdr:txBody>
    </cdr:sp>
  </cdr:relSizeAnchor>
</c:userShapes>
</file>

<file path=ppt/drawings/drawing2.xml><?xml version="1.0" encoding="utf-8"?>
<c:userShapes xmlns:c="http://schemas.openxmlformats.org/drawingml/2006/chart">
  <cdr:relSizeAnchor xmlns:cdr="http://schemas.openxmlformats.org/drawingml/2006/chartDrawing">
    <cdr:from>
      <cdr:x>0.51338</cdr:x>
      <cdr:y>0.02503</cdr:y>
    </cdr:from>
    <cdr:to>
      <cdr:x>0.8566</cdr:x>
      <cdr:y>0.11841</cdr:y>
    </cdr:to>
    <cdr:sp macro="" textlink="">
      <cdr:nvSpPr>
        <cdr:cNvPr id="2" name="TextBox 1"/>
        <cdr:cNvSpPr txBox="1"/>
      </cdr:nvSpPr>
      <cdr:spPr>
        <a:xfrm xmlns:a="http://schemas.openxmlformats.org/drawingml/2006/main">
          <a:off x="4447762" y="157370"/>
          <a:ext cx="2973456" cy="58703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CA" sz="1200" dirty="0">
              <a:solidFill>
                <a:schemeClr val="tx1"/>
              </a:solidFill>
            </a:rPr>
            <a:t>NOTE:  No larvae collected</a:t>
          </a:r>
          <a:r>
            <a:rPr lang="en-CA" sz="1200" baseline="0" dirty="0">
              <a:solidFill>
                <a:schemeClr val="tx1"/>
              </a:solidFill>
            </a:rPr>
            <a:t> during  outbreak 1992 and 1993.  No data, 1996-1999.</a:t>
          </a:r>
        </a:p>
        <a:p xmlns:a="http://schemas.openxmlformats.org/drawingml/2006/main">
          <a:endParaRPr lang="en-CA"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0.60554</cdr:x>
      <cdr:y>0.24545</cdr:y>
    </cdr:from>
    <cdr:to>
      <cdr:x>0.85086</cdr:x>
      <cdr:y>0.31489</cdr:y>
    </cdr:to>
    <cdr:sp macro="" textlink="">
      <cdr:nvSpPr>
        <cdr:cNvPr id="2" name="TextBox 1"/>
        <cdr:cNvSpPr txBox="1"/>
      </cdr:nvSpPr>
      <cdr:spPr>
        <a:xfrm xmlns:a="http://schemas.openxmlformats.org/drawingml/2006/main">
          <a:off x="5246205" y="1543050"/>
          <a:ext cx="2125313" cy="436491"/>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n-CA" sz="2400" b="1" dirty="0">
              <a:solidFill>
                <a:srgbClr val="000000"/>
              </a:solidFill>
            </a:rPr>
            <a:t>2011:  46,762</a:t>
          </a:r>
        </a:p>
      </cdr:txBody>
    </cdr:sp>
  </cdr:relSizeAnchor>
  <cdr:relSizeAnchor xmlns:cdr="http://schemas.openxmlformats.org/drawingml/2006/chartDrawing">
    <cdr:from>
      <cdr:x>0.87476</cdr:x>
      <cdr:y>0.18841</cdr:y>
    </cdr:from>
    <cdr:to>
      <cdr:x>0.93595</cdr:x>
      <cdr:y>0.18841</cdr:y>
    </cdr:to>
    <cdr:sp macro="" textlink="">
      <cdr:nvSpPr>
        <cdr:cNvPr id="4" name="Straight Arrow Connector 3"/>
        <cdr:cNvSpPr/>
      </cdr:nvSpPr>
      <cdr:spPr>
        <a:xfrm xmlns:a="http://schemas.openxmlformats.org/drawingml/2006/main">
          <a:off x="7578572" y="1184440"/>
          <a:ext cx="530126" cy="0"/>
        </a:xfrm>
        <a:prstGeom xmlns:a="http://schemas.openxmlformats.org/drawingml/2006/main" prst="straightConnector1">
          <a:avLst/>
        </a:prstGeom>
        <a:ln xmlns:a="http://schemas.openxmlformats.org/drawingml/2006/main" w="76200">
          <a:solidFill>
            <a:srgbClr val="FFC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0.85277</cdr:x>
      <cdr:y>0.2859</cdr:y>
    </cdr:from>
    <cdr:to>
      <cdr:x>0.91395</cdr:x>
      <cdr:y>0.2859</cdr:y>
    </cdr:to>
    <cdr:sp macro="" textlink="">
      <cdr:nvSpPr>
        <cdr:cNvPr id="5" name="Straight Arrow Connector 4"/>
        <cdr:cNvSpPr/>
      </cdr:nvSpPr>
      <cdr:spPr>
        <a:xfrm xmlns:a="http://schemas.openxmlformats.org/drawingml/2006/main">
          <a:off x="7388109" y="1797310"/>
          <a:ext cx="530039" cy="0"/>
        </a:xfrm>
        <a:prstGeom xmlns:a="http://schemas.openxmlformats.org/drawingml/2006/main" prst="straightConnector1">
          <a:avLst/>
        </a:prstGeom>
        <a:noFill xmlns:a="http://schemas.openxmlformats.org/drawingml/2006/main"/>
        <a:ln xmlns:a="http://schemas.openxmlformats.org/drawingml/2006/main" w="76200" cap="flat" cmpd="sng" algn="ctr">
          <a:solidFill>
            <a:srgbClr val="FFC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0.63193</cdr:x>
      <cdr:y>0.16061</cdr:y>
    </cdr:from>
    <cdr:to>
      <cdr:x>0.87208</cdr:x>
      <cdr:y>0.23057</cdr:y>
    </cdr:to>
    <cdr:sp macro="" textlink="">
      <cdr:nvSpPr>
        <cdr:cNvPr id="6" name="TextBox 1"/>
        <cdr:cNvSpPr txBox="1"/>
      </cdr:nvSpPr>
      <cdr:spPr>
        <a:xfrm xmlns:a="http://schemas.openxmlformats.org/drawingml/2006/main">
          <a:off x="5474805" y="1009650"/>
          <a:ext cx="2080515" cy="439824"/>
        </a:xfrm>
        <a:prstGeom xmlns:a="http://schemas.openxmlformats.org/drawingml/2006/main" prst="rect">
          <a:avLst/>
        </a:prstGeom>
        <a:solidFill xmlns:a="http://schemas.openxmlformats.org/drawingml/2006/main">
          <a:srgbClr val="FFFFFF"/>
        </a:solidFill>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CA" sz="2400" b="1" dirty="0">
              <a:solidFill>
                <a:schemeClr val="tx1"/>
              </a:solidFill>
            </a:rPr>
            <a:t>2012:  51,804</a:t>
          </a:r>
        </a:p>
      </cdr:txBody>
    </cdr:sp>
  </cdr:relSizeAnchor>
  <cdr:relSizeAnchor xmlns:cdr="http://schemas.openxmlformats.org/drawingml/2006/chartDrawing">
    <cdr:from>
      <cdr:x>0.87476</cdr:x>
      <cdr:y>0.18841</cdr:y>
    </cdr:from>
    <cdr:to>
      <cdr:x>0.93595</cdr:x>
      <cdr:y>0.18841</cdr:y>
    </cdr:to>
    <cdr:sp macro="" textlink="">
      <cdr:nvSpPr>
        <cdr:cNvPr id="7" name="Straight Arrow Connector 6"/>
        <cdr:cNvSpPr/>
      </cdr:nvSpPr>
      <cdr:spPr>
        <a:xfrm xmlns:a="http://schemas.openxmlformats.org/drawingml/2006/main">
          <a:off x="7578579" y="1184439"/>
          <a:ext cx="530126" cy="0"/>
        </a:xfrm>
        <a:prstGeom xmlns:a="http://schemas.openxmlformats.org/drawingml/2006/main" prst="straightConnector1">
          <a:avLst/>
        </a:prstGeom>
        <a:noFill xmlns:a="http://schemas.openxmlformats.org/drawingml/2006/main"/>
        <a:ln xmlns:a="http://schemas.openxmlformats.org/drawingml/2006/main" w="76200" cap="flat" cmpd="sng" algn="ctr">
          <a:solidFill>
            <a:srgbClr val="FFC000"/>
          </a:solidFill>
          <a:prstDash val="solid"/>
          <a:tailEnd type="arrow"/>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Times New Roman"/>
            </a:defRPr>
          </a:lvl1pPr>
          <a:lvl2pPr marL="457200" indent="0">
            <a:defRPr sz="1100">
              <a:solidFill>
                <a:sysClr val="windowText" lastClr="000000"/>
              </a:solidFill>
              <a:latin typeface="Times New Roman"/>
            </a:defRPr>
          </a:lvl2pPr>
          <a:lvl3pPr marL="914400" indent="0">
            <a:defRPr sz="1100">
              <a:solidFill>
                <a:sysClr val="windowText" lastClr="000000"/>
              </a:solidFill>
              <a:latin typeface="Times New Roman"/>
            </a:defRPr>
          </a:lvl3pPr>
          <a:lvl4pPr marL="1371600" indent="0">
            <a:defRPr sz="1100">
              <a:solidFill>
                <a:sysClr val="windowText" lastClr="000000"/>
              </a:solidFill>
              <a:latin typeface="Times New Roman"/>
            </a:defRPr>
          </a:lvl4pPr>
          <a:lvl5pPr marL="1828800" indent="0">
            <a:defRPr sz="1100">
              <a:solidFill>
                <a:sysClr val="windowText" lastClr="000000"/>
              </a:solidFill>
              <a:latin typeface="Times New Roman"/>
            </a:defRPr>
          </a:lvl5pPr>
          <a:lvl6pPr marL="2286000" indent="0">
            <a:defRPr sz="1100">
              <a:solidFill>
                <a:sysClr val="windowText" lastClr="000000"/>
              </a:solidFill>
              <a:latin typeface="Times New Roman"/>
            </a:defRPr>
          </a:lvl6pPr>
          <a:lvl7pPr marL="2743200" indent="0">
            <a:defRPr sz="1100">
              <a:solidFill>
                <a:sysClr val="windowText" lastClr="000000"/>
              </a:solidFill>
              <a:latin typeface="Times New Roman"/>
            </a:defRPr>
          </a:lvl7pPr>
          <a:lvl8pPr marL="3200400" indent="0">
            <a:defRPr sz="1100">
              <a:solidFill>
                <a:sysClr val="windowText" lastClr="000000"/>
              </a:solidFill>
              <a:latin typeface="Times New Roman"/>
            </a:defRPr>
          </a:lvl8pPr>
          <a:lvl9pPr marL="3657600" indent="0">
            <a:defRPr sz="1100">
              <a:solidFill>
                <a:sysClr val="windowText" lastClr="000000"/>
              </a:solidFill>
              <a:latin typeface="Times New Roman"/>
            </a:defRPr>
          </a:lvl9pPr>
        </a:lstStyle>
        <a:p xmlns:a="http://schemas.openxmlformats.org/drawingml/2006/main">
          <a:endParaRPr lang="en-US"/>
        </a:p>
      </cdr:txBody>
    </cdr:sp>
  </cdr:relSizeAnchor>
</c:userShapes>
</file>

<file path=ppt/drawings/drawing4.xml><?xml version="1.0" encoding="utf-8"?>
<c:userShapes xmlns:c="http://schemas.openxmlformats.org/drawingml/2006/chart">
  <cdr:relSizeAnchor xmlns:cdr="http://schemas.openxmlformats.org/drawingml/2006/chartDrawing">
    <cdr:from>
      <cdr:x>0.19134</cdr:x>
      <cdr:y>0.58138</cdr:y>
    </cdr:from>
    <cdr:to>
      <cdr:x>0.44503</cdr:x>
      <cdr:y>0.67166</cdr:y>
    </cdr:to>
    <cdr:sp macro="" textlink="">
      <cdr:nvSpPr>
        <cdr:cNvPr id="2" name="Left Brace 1"/>
        <cdr:cNvSpPr/>
      </cdr:nvSpPr>
      <cdr:spPr>
        <a:xfrm xmlns:a="http://schemas.openxmlformats.org/drawingml/2006/main" rot="5400000">
          <a:off x="2471208" y="2831044"/>
          <a:ext cx="566210" cy="2196041"/>
        </a:xfrm>
        <a:prstGeom xmlns:a="http://schemas.openxmlformats.org/drawingml/2006/main" prst="leftBrace">
          <a:avLst>
            <a:gd name="adj1" fmla="val 13940"/>
            <a:gd name="adj2" fmla="val 50000"/>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CA"/>
        </a:p>
      </cdr:txBody>
    </cdr:sp>
  </cdr:relSizeAnchor>
  <cdr:relSizeAnchor xmlns:cdr="http://schemas.openxmlformats.org/drawingml/2006/chartDrawing">
    <cdr:from>
      <cdr:x>0.21831</cdr:x>
      <cdr:y>0.63366</cdr:y>
    </cdr:from>
    <cdr:to>
      <cdr:x>0.39559</cdr:x>
      <cdr:y>0.68598</cdr:y>
    </cdr:to>
    <cdr:sp macro="" textlink="">
      <cdr:nvSpPr>
        <cdr:cNvPr id="3" name="TextBox 2"/>
        <cdr:cNvSpPr txBox="1"/>
      </cdr:nvSpPr>
      <cdr:spPr>
        <a:xfrm xmlns:a="http://schemas.openxmlformats.org/drawingml/2006/main">
          <a:off x="1889760" y="3973830"/>
          <a:ext cx="1534592" cy="328113"/>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CA" sz="1400" dirty="0">
              <a:latin typeface="Times New Roman" pitchFamily="18" charset="0"/>
              <a:cs typeface="Times New Roman" pitchFamily="18" charset="0"/>
            </a:rPr>
            <a:t>Flathead</a:t>
          </a:r>
          <a:r>
            <a:rPr lang="en-CA" sz="1400" baseline="0" dirty="0">
              <a:latin typeface="Times New Roman" pitchFamily="18" charset="0"/>
              <a:cs typeface="Times New Roman" pitchFamily="18" charset="0"/>
            </a:rPr>
            <a:t> outbreak</a:t>
          </a:r>
          <a:endParaRPr lang="en-CA" sz="1400" dirty="0">
            <a:latin typeface="Times New Roman" pitchFamily="18" charset="0"/>
            <a:cs typeface="Times New Roman" pitchFamily="18" charset="0"/>
          </a:endParaRPr>
        </a:p>
      </cdr:txBody>
    </cdr:sp>
  </cdr:relSizeAnchor>
  <cdr:relSizeAnchor xmlns:cdr="http://schemas.openxmlformats.org/drawingml/2006/chartDrawing">
    <cdr:from>
      <cdr:x>0.41813</cdr:x>
      <cdr:y>0.59066</cdr:y>
    </cdr:from>
    <cdr:to>
      <cdr:x>0.59664</cdr:x>
      <cdr:y>0.68094</cdr:y>
    </cdr:to>
    <cdr:sp macro="" textlink="">
      <cdr:nvSpPr>
        <cdr:cNvPr id="4" name="Left Brace 3"/>
        <cdr:cNvSpPr/>
      </cdr:nvSpPr>
      <cdr:spPr>
        <a:xfrm xmlns:a="http://schemas.openxmlformats.org/drawingml/2006/main" rot="5400000">
          <a:off x="4108979" y="3214689"/>
          <a:ext cx="566210" cy="1545166"/>
        </a:xfrm>
        <a:prstGeom xmlns:a="http://schemas.openxmlformats.org/drawingml/2006/main" prst="leftBrace">
          <a:avLst>
            <a:gd name="adj1" fmla="val 13940"/>
            <a:gd name="adj2" fmla="val 50000"/>
          </a:avLst>
        </a:prstGeom>
        <a:noFill xmlns:a="http://schemas.openxmlformats.org/drawingml/2006/main"/>
        <a:ln xmlns:a="http://schemas.openxmlformats.org/drawingml/2006/main" w="19050"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CA"/>
        </a:p>
      </cdr:txBody>
    </cdr:sp>
  </cdr:relSizeAnchor>
  <cdr:relSizeAnchor xmlns:cdr="http://schemas.openxmlformats.org/drawingml/2006/chartDrawing">
    <cdr:from>
      <cdr:x>0.41197</cdr:x>
      <cdr:y>0.5243</cdr:y>
    </cdr:from>
    <cdr:to>
      <cdr:x>0.60387</cdr:x>
      <cdr:y>0.57661</cdr:y>
    </cdr:to>
    <cdr:sp macro="" textlink="">
      <cdr:nvSpPr>
        <cdr:cNvPr id="5" name="TextBox 1"/>
        <cdr:cNvSpPr txBox="1"/>
      </cdr:nvSpPr>
      <cdr:spPr>
        <a:xfrm xmlns:a="http://schemas.openxmlformats.org/drawingml/2006/main">
          <a:off x="3566160" y="3288030"/>
          <a:ext cx="1661167" cy="3280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400" baseline="0" dirty="0">
              <a:latin typeface="Times New Roman" pitchFamily="18" charset="0"/>
              <a:cs typeface="Times New Roman" pitchFamily="18" charset="0"/>
            </a:rPr>
            <a:t>Boundary outbreak</a:t>
          </a:r>
          <a:endParaRPr lang="en-CA" sz="1400" dirty="0">
            <a:latin typeface="Times New Roman" pitchFamily="18" charset="0"/>
            <a:cs typeface="Times New Roman" pitchFamily="18" charset="0"/>
          </a:endParaRPr>
        </a:p>
      </cdr:txBody>
    </cdr:sp>
  </cdr:relSizeAnchor>
  <cdr:relSizeAnchor xmlns:cdr="http://schemas.openxmlformats.org/drawingml/2006/chartDrawing">
    <cdr:from>
      <cdr:x>0.71919</cdr:x>
      <cdr:y>0.38153</cdr:y>
    </cdr:from>
    <cdr:to>
      <cdr:x>0.97711</cdr:x>
      <cdr:y>0.47181</cdr:y>
    </cdr:to>
    <cdr:sp macro="" textlink="">
      <cdr:nvSpPr>
        <cdr:cNvPr id="6" name="Left Brace 5"/>
        <cdr:cNvSpPr/>
      </cdr:nvSpPr>
      <cdr:spPr>
        <a:xfrm xmlns:a="http://schemas.openxmlformats.org/drawingml/2006/main" rot="5400000">
          <a:off x="7058785" y="1559435"/>
          <a:ext cx="566170" cy="2232660"/>
        </a:xfrm>
        <a:prstGeom xmlns:a="http://schemas.openxmlformats.org/drawingml/2006/main" prst="leftBrace">
          <a:avLst>
            <a:gd name="adj1" fmla="val 13940"/>
            <a:gd name="adj2" fmla="val 50000"/>
          </a:avLst>
        </a:prstGeom>
        <a:noFill xmlns:a="http://schemas.openxmlformats.org/drawingml/2006/main"/>
        <a:ln xmlns:a="http://schemas.openxmlformats.org/drawingml/2006/main" w="19050" cap="flat" cmpd="sng" algn="ctr">
          <a:solidFill>
            <a:sysClr val="windowText" lastClr="000000"/>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CA"/>
        </a:p>
      </cdr:txBody>
    </cdr:sp>
  </cdr:relSizeAnchor>
  <cdr:relSizeAnchor xmlns:cdr="http://schemas.openxmlformats.org/drawingml/2006/chartDrawing">
    <cdr:from>
      <cdr:x>0.73415</cdr:x>
      <cdr:y>0.43621</cdr:y>
    </cdr:from>
    <cdr:to>
      <cdr:x>0.8169</cdr:x>
      <cdr:y>0.4836</cdr:y>
    </cdr:to>
    <cdr:sp macro="" textlink="">
      <cdr:nvSpPr>
        <cdr:cNvPr id="7" name="TextBox 6"/>
        <cdr:cNvSpPr txBox="1"/>
      </cdr:nvSpPr>
      <cdr:spPr>
        <a:xfrm xmlns:a="http://schemas.openxmlformats.org/drawingml/2006/main">
          <a:off x="6355080" y="2735580"/>
          <a:ext cx="716280" cy="2971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400" b="0" dirty="0">
              <a:latin typeface="Times New Roman" pitchFamily="18" charset="0"/>
              <a:cs typeface="Times New Roman" pitchFamily="18" charset="0"/>
            </a:rPr>
            <a:t>RKB</a:t>
          </a:r>
        </a:p>
      </cdr:txBody>
    </cdr:sp>
  </cdr:relSizeAnchor>
  <cdr:relSizeAnchor xmlns:cdr="http://schemas.openxmlformats.org/drawingml/2006/chartDrawing">
    <cdr:from>
      <cdr:x>0.88204</cdr:x>
      <cdr:y>0.06075</cdr:y>
    </cdr:from>
    <cdr:to>
      <cdr:x>0.92958</cdr:x>
      <cdr:y>0.10571</cdr:y>
    </cdr:to>
    <cdr:sp macro="" textlink="">
      <cdr:nvSpPr>
        <cdr:cNvPr id="8" name="TextBox 7"/>
        <cdr:cNvSpPr txBox="1"/>
      </cdr:nvSpPr>
      <cdr:spPr>
        <a:xfrm xmlns:a="http://schemas.openxmlformats.org/drawingml/2006/main">
          <a:off x="7635240" y="381000"/>
          <a:ext cx="411480" cy="2819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600" b="1">
              <a:latin typeface="Times New Roman" pitchFamily="18" charset="0"/>
              <a:cs typeface="Times New Roman" pitchFamily="18" charset="0"/>
            </a:rPr>
            <a:t>?</a:t>
          </a:r>
        </a:p>
      </cdr:txBody>
    </cdr:sp>
  </cdr:relSizeAnchor>
  <cdr:relSizeAnchor xmlns:cdr="http://schemas.openxmlformats.org/drawingml/2006/chartDrawing">
    <cdr:from>
      <cdr:x>0.78257</cdr:x>
      <cdr:y>0.452</cdr:y>
    </cdr:from>
    <cdr:to>
      <cdr:x>0.97887</cdr:x>
      <cdr:y>0.69259</cdr:y>
    </cdr:to>
    <cdr:sp macro="" textlink="">
      <cdr:nvSpPr>
        <cdr:cNvPr id="11" name="Freeform 10"/>
        <cdr:cNvSpPr/>
      </cdr:nvSpPr>
      <cdr:spPr>
        <a:xfrm xmlns:a="http://schemas.openxmlformats.org/drawingml/2006/main">
          <a:off x="6774180" y="2834640"/>
          <a:ext cx="1699260" cy="1508760"/>
        </a:xfrm>
        <a:custGeom xmlns:a="http://schemas.openxmlformats.org/drawingml/2006/main">
          <a:avLst/>
          <a:gdLst>
            <a:gd name="connsiteX0" fmla="*/ 0 w 1920240"/>
            <a:gd name="connsiteY0" fmla="*/ 1330960 h 1330960"/>
            <a:gd name="connsiteX1" fmla="*/ 701040 w 1920240"/>
            <a:gd name="connsiteY1" fmla="*/ 20320 h 1330960"/>
            <a:gd name="connsiteX2" fmla="*/ 1920240 w 1920240"/>
            <a:gd name="connsiteY2" fmla="*/ 1209040 h 1330960"/>
            <a:gd name="connsiteX3" fmla="*/ 1920240 w 1920240"/>
            <a:gd name="connsiteY3" fmla="*/ 1209040 h 1330960"/>
            <a:gd name="connsiteX4" fmla="*/ 1920240 w 1920240"/>
            <a:gd name="connsiteY4" fmla="*/ 1209040 h 1330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40" h="1330960">
              <a:moveTo>
                <a:pt x="0" y="1330960"/>
              </a:moveTo>
              <a:cubicBezTo>
                <a:pt x="190500" y="685800"/>
                <a:pt x="381000" y="40640"/>
                <a:pt x="701040" y="20320"/>
              </a:cubicBezTo>
              <a:cubicBezTo>
                <a:pt x="1021080" y="0"/>
                <a:pt x="1920240" y="1209040"/>
                <a:pt x="1920240" y="1209040"/>
              </a:cubicBezTo>
              <a:lnTo>
                <a:pt x="1920240" y="1209040"/>
              </a:lnTo>
              <a:lnTo>
                <a:pt x="1920240" y="1209040"/>
              </a:lnTo>
            </a:path>
          </a:pathLst>
        </a:custGeom>
        <a:ln xmlns:a="http://schemas.openxmlformats.org/drawingml/2006/main" w="38100">
          <a:solidFill>
            <a:srgbClr val="FFC000"/>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CA"/>
        </a:p>
      </cdr:txBody>
    </cdr:sp>
  </cdr:relSizeAnchor>
  <cdr:relSizeAnchor xmlns:cdr="http://schemas.openxmlformats.org/drawingml/2006/chartDrawing">
    <cdr:from>
      <cdr:x>0.56162</cdr:x>
      <cdr:y>0.08688</cdr:y>
    </cdr:from>
    <cdr:to>
      <cdr:x>0.7993</cdr:x>
      <cdr:y>0.23269</cdr:y>
    </cdr:to>
    <cdr:sp macro="" textlink="">
      <cdr:nvSpPr>
        <cdr:cNvPr id="10" name="TextBox 1"/>
        <cdr:cNvSpPr txBox="1"/>
      </cdr:nvSpPr>
      <cdr:spPr>
        <a:xfrm xmlns:a="http://schemas.openxmlformats.org/drawingml/2006/main">
          <a:off x="4861560" y="544830"/>
          <a:ext cx="2057400" cy="9144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Times New Roman"/>
            </a:defRPr>
          </a:lvl1pPr>
          <a:lvl2pPr marL="457200" indent="0">
            <a:defRPr sz="1100">
              <a:latin typeface="Times New Roman"/>
            </a:defRPr>
          </a:lvl2pPr>
          <a:lvl3pPr marL="914400" indent="0">
            <a:defRPr sz="1100">
              <a:latin typeface="Times New Roman"/>
            </a:defRPr>
          </a:lvl3pPr>
          <a:lvl4pPr marL="1371600" indent="0">
            <a:defRPr sz="1100">
              <a:latin typeface="Times New Roman"/>
            </a:defRPr>
          </a:lvl4pPr>
          <a:lvl5pPr marL="1828800" indent="0">
            <a:defRPr sz="1100">
              <a:latin typeface="Times New Roman"/>
            </a:defRPr>
          </a:lvl5pPr>
          <a:lvl6pPr marL="2286000" indent="0">
            <a:defRPr sz="1100">
              <a:latin typeface="Times New Roman"/>
            </a:defRPr>
          </a:lvl6pPr>
          <a:lvl7pPr marL="2743200" indent="0">
            <a:defRPr sz="1100">
              <a:latin typeface="Times New Roman"/>
            </a:defRPr>
          </a:lvl7pPr>
          <a:lvl8pPr marL="3200400" indent="0">
            <a:defRPr sz="1100">
              <a:latin typeface="Times New Roman"/>
            </a:defRPr>
          </a:lvl8pPr>
          <a:lvl9pPr marL="3657600" indent="0">
            <a:defRPr sz="1100">
              <a:latin typeface="Times New Roman"/>
            </a:defRPr>
          </a:lvl9pPr>
        </a:lstStyle>
        <a:p xmlns:a="http://schemas.openxmlformats.org/drawingml/2006/main">
          <a:r>
            <a:rPr lang="en-CA" sz="1400" b="1" dirty="0">
              <a:solidFill>
                <a:srgbClr val="008000"/>
              </a:solidFill>
              <a:latin typeface="Calibri" pitchFamily="34" charset="0"/>
            </a:rPr>
            <a:t>2011-2012	$1,624,000 </a:t>
          </a:r>
        </a:p>
        <a:p xmlns:a="http://schemas.openxmlformats.org/drawingml/2006/main">
          <a:r>
            <a:rPr lang="en-CA" sz="1400" b="1" dirty="0">
              <a:solidFill>
                <a:srgbClr val="008000"/>
              </a:solidFill>
              <a:latin typeface="Calibri" pitchFamily="34" charset="0"/>
            </a:rPr>
            <a:t>2012-2013	$1,500,000</a:t>
          </a:r>
        </a:p>
        <a:p xmlns:a="http://schemas.openxmlformats.org/drawingml/2006/main">
          <a:r>
            <a:rPr lang="en-CA" sz="1400" b="1" dirty="0">
              <a:solidFill>
                <a:srgbClr val="FF0000"/>
              </a:solidFill>
              <a:latin typeface="Calibri" pitchFamily="34" charset="0"/>
            </a:rPr>
            <a:t>2013-2014	      $</a:t>
          </a:r>
          <a:r>
            <a:rPr lang="en-CA" sz="1400" b="1" dirty="0" smtClean="0">
              <a:solidFill>
                <a:srgbClr val="FF0000"/>
              </a:solidFill>
              <a:latin typeface="Calibri" pitchFamily="34" charset="0"/>
            </a:rPr>
            <a:t>90,000</a:t>
          </a:r>
        </a:p>
        <a:p xmlns:a="http://schemas.openxmlformats.org/drawingml/2006/main">
          <a:r>
            <a:rPr lang="en-CA" sz="1400" b="1" dirty="0" smtClean="0">
              <a:solidFill>
                <a:schemeClr val="tx1"/>
              </a:solidFill>
              <a:latin typeface="Calibri" pitchFamily="34" charset="0"/>
            </a:rPr>
            <a:t>2013-2014	  ($500,000?)</a:t>
          </a:r>
        </a:p>
        <a:p xmlns:a="http://schemas.openxmlformats.org/drawingml/2006/main">
          <a:endParaRPr lang="en-CA" sz="1400" b="1" dirty="0">
            <a:solidFill>
              <a:sysClr val="windowText" lastClr="000000"/>
            </a:solidFill>
            <a:latin typeface="Calibri" pitchFamily="34" charset="0"/>
          </a:endParaRPr>
        </a:p>
        <a:p xmlns:a="http://schemas.openxmlformats.org/drawingml/2006/main">
          <a:endParaRPr lang="en-CA" sz="1100" dirty="0"/>
        </a:p>
      </cdr:txBody>
    </cdr:sp>
  </cdr:relSizeAnchor>
  <cdr:relSizeAnchor xmlns:cdr="http://schemas.openxmlformats.org/drawingml/2006/chartDrawing">
    <cdr:from>
      <cdr:x>0.14789</cdr:x>
      <cdr:y>0.18408</cdr:y>
    </cdr:from>
    <cdr:to>
      <cdr:x>0.5456</cdr:x>
      <cdr:y>0.5243</cdr:y>
    </cdr:to>
    <cdr:pic>
      <cdr:nvPicPr>
        <cdr:cNvPr id="12" name="Picture 11" descr="mpb head and eyes.jpg"/>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280160" y="1154430"/>
          <a:ext cx="3442750" cy="2133600"/>
        </a:xfrm>
        <a:prstGeom xmlns:a="http://schemas.openxmlformats.org/drawingml/2006/main" prst="rect">
          <a:avLst/>
        </a:prstGeom>
      </cdr:spPr>
    </cdr:pic>
  </cdr:relSizeAnchor>
</c:userShapes>
</file>

<file path=ppt/drawings/drawing5.xml><?xml version="1.0" encoding="utf-8"?>
<c:userShapes xmlns:c="http://schemas.openxmlformats.org/drawingml/2006/chart">
  <cdr:relSizeAnchor xmlns:cdr="http://schemas.openxmlformats.org/drawingml/2006/chartDrawing">
    <cdr:from>
      <cdr:x>0.5</cdr:x>
      <cdr:y>0.11212</cdr:y>
    </cdr:from>
    <cdr:to>
      <cdr:x>0.78145</cdr:x>
      <cdr:y>0.43228</cdr:y>
    </cdr:to>
    <cdr:sp macro="" textlink="">
      <cdr:nvSpPr>
        <cdr:cNvPr id="2" name="TextBox 1"/>
        <cdr:cNvSpPr txBox="1"/>
      </cdr:nvSpPr>
      <cdr:spPr>
        <a:xfrm xmlns:a="http://schemas.openxmlformats.org/drawingml/2006/main">
          <a:off x="4331806" y="704842"/>
          <a:ext cx="2438400" cy="2012686"/>
        </a:xfrm>
        <a:prstGeom xmlns:a="http://schemas.openxmlformats.org/drawingml/2006/main" prst="rect">
          <a:avLst/>
        </a:prstGeom>
        <a:ln xmlns:a="http://schemas.openxmlformats.org/drawingml/2006/main">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CA" sz="2400" dirty="0"/>
            <a:t>?s:</a:t>
          </a:r>
        </a:p>
        <a:p xmlns:a="http://schemas.openxmlformats.org/drawingml/2006/main">
          <a:r>
            <a:rPr lang="en-CA" sz="2400" dirty="0"/>
            <a:t>- blowdown</a:t>
          </a:r>
          <a:r>
            <a:rPr lang="en-CA" sz="2400" baseline="0" dirty="0"/>
            <a:t> 2012</a:t>
          </a:r>
        </a:p>
        <a:p xmlns:a="http://schemas.openxmlformats.org/drawingml/2006/main">
          <a:r>
            <a:rPr lang="en-CA" sz="2400" baseline="0" dirty="0"/>
            <a:t>- floods 2013</a:t>
          </a:r>
        </a:p>
        <a:p xmlns:a="http://schemas.openxmlformats.org/drawingml/2006/main">
          <a:r>
            <a:rPr lang="en-CA" sz="2400" baseline="0" dirty="0"/>
            <a:t>- drought</a:t>
          </a:r>
        </a:p>
        <a:p xmlns:a="http://schemas.openxmlformats.org/drawingml/2006/main">
          <a:r>
            <a:rPr lang="en-CA" sz="2400" baseline="0" dirty="0"/>
            <a:t>- climate change</a:t>
          </a:r>
          <a:r>
            <a:rPr lang="en-CA" sz="1400" dirty="0"/>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CA" smtClean="0"/>
              <a:t>RKB FH Update October 2013</a:t>
            </a:r>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200B977-A7B3-4797-AE87-F8BEAF694B29}" type="datetimeFigureOut">
              <a:rPr lang="en-CA" smtClean="0"/>
              <a:pPr/>
              <a:t>2013-10-29</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02EAEB0-5564-41D6-BEFC-65C194F113A5}" type="slidenum">
              <a:rPr lang="en-CA" smtClean="0"/>
              <a:pPr/>
              <a:t>‹#›</a:t>
            </a:fld>
            <a:endParaRPr lang="en-CA"/>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r>
              <a:rPr lang="en-CA" smtClean="0"/>
              <a:t>RKB FH Update October 2013</a:t>
            </a:r>
            <a:endParaRPr lang="en-CA"/>
          </a:p>
        </p:txBody>
      </p:sp>
      <p:sp>
        <p:nvSpPr>
          <p:cNvPr id="6147"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CA"/>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150"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CA"/>
          </a:p>
        </p:txBody>
      </p:sp>
      <p:sp>
        <p:nvSpPr>
          <p:cNvPr id="6151"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3DA90AE7-E144-47FC-94A6-22928C4101AA}" type="slidenum">
              <a:rPr lang="en-CA"/>
              <a:pPr>
                <a:defRPr/>
              </a:pPr>
              <a:t>‹#›</a:t>
            </a:fld>
            <a:endParaRPr lang="en-CA"/>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a:t>
            </a:fld>
            <a:endParaRPr lang="en-CA"/>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a:noFill/>
        </p:spPr>
        <p:txBody>
          <a:bodyPr/>
          <a:lstStyle/>
          <a:p>
            <a:pPr defTabSz="931811"/>
            <a:r>
              <a:rPr lang="en-CA" smtClean="0"/>
              <a:t>RKB FH Update October 2013</a:t>
            </a:r>
            <a:endParaRPr lang="en-CA" dirty="0" smtClean="0"/>
          </a:p>
        </p:txBody>
      </p:sp>
      <p:sp>
        <p:nvSpPr>
          <p:cNvPr id="22531" name="Rectangle 6"/>
          <p:cNvSpPr>
            <a:spLocks noGrp="1" noChangeArrowheads="1"/>
          </p:cNvSpPr>
          <p:nvPr>
            <p:ph type="ftr" sz="quarter" idx="4"/>
          </p:nvPr>
        </p:nvSpPr>
        <p:spPr>
          <a:noFill/>
        </p:spPr>
        <p:txBody>
          <a:bodyPr/>
          <a:lstStyle/>
          <a:p>
            <a:pPr defTabSz="931811"/>
            <a:r>
              <a:rPr lang="en-CA" dirty="0" smtClean="0"/>
              <a:t>Sept 4, 2008</a:t>
            </a:r>
          </a:p>
        </p:txBody>
      </p:sp>
      <p:sp>
        <p:nvSpPr>
          <p:cNvPr id="22532" name="Rectangle 7"/>
          <p:cNvSpPr>
            <a:spLocks noGrp="1" noChangeArrowheads="1"/>
          </p:cNvSpPr>
          <p:nvPr>
            <p:ph type="sldNum" sz="quarter" idx="5"/>
          </p:nvPr>
        </p:nvSpPr>
        <p:spPr>
          <a:noFill/>
        </p:spPr>
        <p:txBody>
          <a:bodyPr/>
          <a:lstStyle/>
          <a:p>
            <a:pPr defTabSz="931811"/>
            <a:fld id="{4E77DE0E-A706-40EA-B2D5-59D6D43E8254}" type="slidenum">
              <a:rPr lang="en-CA" smtClean="0"/>
              <a:pPr defTabSz="931811"/>
              <a:t>3</a:t>
            </a:fld>
            <a:endParaRPr lang="en-CA" dirty="0" smtClean="0"/>
          </a:p>
        </p:txBody>
      </p:sp>
      <p:sp>
        <p:nvSpPr>
          <p:cNvPr id="22533" name="Rectangle 2"/>
          <p:cNvSpPr>
            <a:spLocks noGrp="1" noRot="1" noChangeAspect="1" noChangeArrowheads="1" noTextEdit="1"/>
          </p:cNvSpPr>
          <p:nvPr>
            <p:ph type="sldImg"/>
          </p:nvPr>
        </p:nvSpPr>
        <p:spPr>
          <a:ln/>
        </p:spPr>
      </p:sp>
      <p:sp>
        <p:nvSpPr>
          <p:cNvPr id="22534" name="Rectangle 3"/>
          <p:cNvSpPr>
            <a:spLocks noGrp="1" noChangeArrowheads="1"/>
          </p:cNvSpPr>
          <p:nvPr>
            <p:ph type="body" idx="1"/>
          </p:nvPr>
        </p:nvSpPr>
        <p:spPr>
          <a:noFill/>
          <a:ln/>
        </p:spPr>
        <p:txBody>
          <a:bodyPr/>
          <a:lstStyle/>
          <a:p>
            <a:pPr eaLnBrk="1" hangingPunct="1"/>
            <a:endParaRPr lang="en-US" smtClean="0"/>
          </a:p>
        </p:txBody>
      </p:sp>
      <p:sp>
        <p:nvSpPr>
          <p:cNvPr id="22535" name="Rectangle 4"/>
          <p:cNvSpPr>
            <a:spLocks noChangeArrowheads="1"/>
          </p:cNvSpPr>
          <p:nvPr/>
        </p:nvSpPr>
        <p:spPr bwMode="auto">
          <a:xfrm>
            <a:off x="701676" y="1120639"/>
            <a:ext cx="8412163" cy="844825"/>
          </a:xfrm>
          <a:prstGeom prst="rect">
            <a:avLst/>
          </a:prstGeom>
          <a:noFill/>
          <a:ln w="9525" algn="ctr">
            <a:noFill/>
            <a:miter lim="800000"/>
            <a:headEnd/>
            <a:tailEnd/>
          </a:ln>
        </p:spPr>
        <p:txBody>
          <a:bodyPr lIns="93153" tIns="46577" rIns="93153" bIns="46577" anchor="ctr">
            <a:spAutoFit/>
          </a:bodyPr>
          <a:lstStyle/>
          <a:p>
            <a:pPr defTabSz="931811"/>
            <a:r>
              <a:rPr lang="en-US" b="0" dirty="0">
                <a:solidFill>
                  <a:srgbClr val="FFFFCC"/>
                </a:solidFill>
                <a:latin typeface="Comic Sans MS" pitchFamily="66" charset="0"/>
              </a:rPr>
              <a:t>BC’s tracking/inventory systems for pest/forest damage is among the best.</a:t>
            </a:r>
          </a:p>
        </p:txBody>
      </p:sp>
      <p:sp>
        <p:nvSpPr>
          <p:cNvPr id="22536" name="Rectangle 5"/>
          <p:cNvSpPr>
            <a:spLocks noChangeArrowheads="1"/>
          </p:cNvSpPr>
          <p:nvPr/>
        </p:nvSpPr>
        <p:spPr bwMode="auto">
          <a:xfrm>
            <a:off x="701676" y="2242207"/>
            <a:ext cx="8412163" cy="844825"/>
          </a:xfrm>
          <a:prstGeom prst="rect">
            <a:avLst/>
          </a:prstGeom>
          <a:noFill/>
          <a:ln w="9525" algn="ctr">
            <a:noFill/>
            <a:miter lim="800000"/>
            <a:headEnd/>
            <a:tailEnd/>
          </a:ln>
        </p:spPr>
        <p:txBody>
          <a:bodyPr lIns="93153" tIns="46577" rIns="93153" bIns="46577" anchor="ctr">
            <a:spAutoFit/>
          </a:bodyPr>
          <a:lstStyle/>
          <a:p>
            <a:pPr defTabSz="931811"/>
            <a:r>
              <a:rPr lang="en-US" b="0" dirty="0">
                <a:solidFill>
                  <a:srgbClr val="FFFFCC"/>
                </a:solidFill>
                <a:latin typeface="Comic Sans MS" pitchFamily="66" charset="0"/>
              </a:rPr>
              <a:t>Insect damage and disturbance is mapped annually and is well tailored to capturing “change” on the landscape.</a:t>
            </a:r>
          </a:p>
        </p:txBody>
      </p:sp>
      <p:sp>
        <p:nvSpPr>
          <p:cNvPr id="22537" name="Rectangle 6"/>
          <p:cNvSpPr>
            <a:spLocks noChangeArrowheads="1"/>
          </p:cNvSpPr>
          <p:nvPr/>
        </p:nvSpPr>
        <p:spPr bwMode="auto">
          <a:xfrm>
            <a:off x="857251" y="1275421"/>
            <a:ext cx="8412163" cy="844825"/>
          </a:xfrm>
          <a:prstGeom prst="rect">
            <a:avLst/>
          </a:prstGeom>
          <a:noFill/>
          <a:ln w="9525" algn="ctr">
            <a:noFill/>
            <a:miter lim="800000"/>
            <a:headEnd/>
            <a:tailEnd/>
          </a:ln>
        </p:spPr>
        <p:txBody>
          <a:bodyPr lIns="93153" tIns="46577" rIns="93153" bIns="46577" anchor="ctr">
            <a:spAutoFit/>
          </a:bodyPr>
          <a:lstStyle/>
          <a:p>
            <a:pPr defTabSz="931811"/>
            <a:r>
              <a:rPr lang="en-US" b="0" dirty="0">
                <a:solidFill>
                  <a:srgbClr val="FFFFCC"/>
                </a:solidFill>
                <a:latin typeface="Comic Sans MS" pitchFamily="66" charset="0"/>
              </a:rPr>
              <a:t>BC’s tracking/inventory systems for pest/forest damage is among the best.</a:t>
            </a:r>
          </a:p>
        </p:txBody>
      </p:sp>
      <p:sp>
        <p:nvSpPr>
          <p:cNvPr id="22538" name="Rectangle 7"/>
          <p:cNvSpPr>
            <a:spLocks noChangeArrowheads="1"/>
          </p:cNvSpPr>
          <p:nvPr/>
        </p:nvSpPr>
        <p:spPr bwMode="auto">
          <a:xfrm>
            <a:off x="857251" y="2396989"/>
            <a:ext cx="8412163" cy="844825"/>
          </a:xfrm>
          <a:prstGeom prst="rect">
            <a:avLst/>
          </a:prstGeom>
          <a:noFill/>
          <a:ln w="9525" algn="ctr">
            <a:noFill/>
            <a:miter lim="800000"/>
            <a:headEnd/>
            <a:tailEnd/>
          </a:ln>
        </p:spPr>
        <p:txBody>
          <a:bodyPr lIns="93153" tIns="46577" rIns="93153" bIns="46577" anchor="ctr">
            <a:spAutoFit/>
          </a:bodyPr>
          <a:lstStyle/>
          <a:p>
            <a:pPr defTabSz="931811"/>
            <a:r>
              <a:rPr lang="en-US" b="0" dirty="0">
                <a:solidFill>
                  <a:srgbClr val="FFFFCC"/>
                </a:solidFill>
                <a:latin typeface="Comic Sans MS" pitchFamily="66" charset="0"/>
              </a:rPr>
              <a:t>Insect damage and disturbance is mapped annually and is well tailored to capturing “change” on the landscape.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13 Plots in </a:t>
            </a:r>
            <a:r>
              <a:rPr lang="en-CA" dirty="0" err="1" smtClean="0"/>
              <a:t>Eks</a:t>
            </a:r>
            <a:r>
              <a:rPr lang="en-CA" dirty="0" smtClean="0"/>
              <a:t>, 9 plots in BO,</a:t>
            </a:r>
            <a:r>
              <a:rPr lang="en-CA" baseline="0" dirty="0" smtClean="0"/>
              <a:t> 25 plots in RE-KL</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a:t>
            </a:fld>
            <a:endParaRPr lang="en-CA"/>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13 Plots in </a:t>
            </a:r>
            <a:r>
              <a:rPr lang="en-CA" dirty="0" err="1" smtClean="0"/>
              <a:t>Eks</a:t>
            </a:r>
            <a:r>
              <a:rPr lang="en-CA" dirty="0" smtClean="0"/>
              <a:t>, 9 plots in BO,</a:t>
            </a:r>
            <a:r>
              <a:rPr lang="en-CA" baseline="0" dirty="0" smtClean="0"/>
              <a:t> 25 plots in RE-KL</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a:t>
            </a:fld>
            <a:endParaRPr lang="en-CA"/>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13 Plots in </a:t>
            </a:r>
            <a:r>
              <a:rPr lang="en-CA" dirty="0" err="1" smtClean="0"/>
              <a:t>Eks</a:t>
            </a:r>
            <a:r>
              <a:rPr lang="en-CA" dirty="0" smtClean="0"/>
              <a:t>, 9 plots in BO,</a:t>
            </a:r>
            <a:r>
              <a:rPr lang="en-CA" baseline="0" dirty="0" smtClean="0"/>
              <a:t> 25 plots in RE-KL</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a:t>
            </a:fld>
            <a:endParaRPr lang="en-CA"/>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13 Plots in </a:t>
            </a:r>
            <a:r>
              <a:rPr lang="en-CA" dirty="0" err="1" smtClean="0"/>
              <a:t>Eks</a:t>
            </a:r>
            <a:r>
              <a:rPr lang="en-CA" dirty="0" smtClean="0"/>
              <a:t>, 9 plots in BO,</a:t>
            </a:r>
            <a:r>
              <a:rPr lang="en-CA" baseline="0" dirty="0" smtClean="0"/>
              <a:t> 25 plots in RE-KL</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a:t>
            </a:fld>
            <a:endParaRPr lang="en-CA"/>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E6A68D03-086C-4BB4-94CC-66E23C4C13ED}" type="slidenum">
              <a:rPr lang="en-CA" smtClean="0"/>
              <a:pPr>
                <a:defRPr/>
              </a:pPr>
              <a:t>10</a:t>
            </a:fld>
            <a:endParaRPr lang="en-CA" dirty="0"/>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12</a:t>
            </a:fld>
            <a:endParaRPr lang="en-CA"/>
          </a:p>
        </p:txBody>
      </p:sp>
      <p:sp>
        <p:nvSpPr>
          <p:cNvPr id="5" name="Header Placeholder 4"/>
          <p:cNvSpPr>
            <a:spLocks noGrp="1"/>
          </p:cNvSpPr>
          <p:nvPr>
            <p:ph type="hdr" sz="quarter" idx="11"/>
          </p:nvPr>
        </p:nvSpPr>
        <p:spPr/>
        <p:txBody>
          <a:bodyPr/>
          <a:lstStyle/>
          <a:p>
            <a:pPr>
              <a:defRPr/>
            </a:pPr>
            <a:r>
              <a:rPr lang="en-CA" smtClean="0"/>
              <a:t>RKB FH Update October 2013</a:t>
            </a:r>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US" dirty="0" smtClean="0"/>
              <a:t>BWA surveying continued through 2011. A total of 1287 spots were surveyed for BWA presence since 2006 with 49% of them positive.  BWA was found bordering Montana in 2010 and FHP </a:t>
            </a:r>
            <a:r>
              <a:rPr lang="en-US" dirty="0" err="1" smtClean="0"/>
              <a:t>ento</a:t>
            </a:r>
            <a:r>
              <a:rPr lang="en-US" dirty="0" smtClean="0"/>
              <a:t>, Lee Pederson, found BWA as far east as Montana in 2011. BWA spread 200 miles since the 1998 surveys, from North of salmon river to Montana and </a:t>
            </a:r>
            <a:r>
              <a:rPr lang="en-US" dirty="0" err="1" smtClean="0"/>
              <a:t>Driggs</a:t>
            </a:r>
            <a:r>
              <a:rPr lang="en-US" dirty="0" smtClean="0"/>
              <a:t> area. We did not find BWA in the </a:t>
            </a:r>
            <a:r>
              <a:rPr lang="en-US" dirty="0" err="1" smtClean="0"/>
              <a:t>Owyhees</a:t>
            </a:r>
            <a:r>
              <a:rPr lang="en-US" dirty="0" smtClean="0"/>
              <a:t> or southeast ID.  </a:t>
            </a:r>
          </a:p>
          <a:p>
            <a:endParaRPr lang="en-US" dirty="0" smtClean="0"/>
          </a:p>
          <a:p>
            <a:r>
              <a:rPr lang="en-US" dirty="0" smtClean="0"/>
              <a:t>Overall, Levels of infestation varied such that we think BWA has been in some of these areas for nearly 20 years (southwestern Idaho) and some were invaded much more recently based on </a:t>
            </a:r>
            <a:r>
              <a:rPr lang="en-US" dirty="0" err="1" smtClean="0"/>
              <a:t>gouting</a:t>
            </a:r>
            <a:r>
              <a:rPr lang="en-US" dirty="0" smtClean="0"/>
              <a:t> levels. We found a significant difference between the  mean elevations for BWA absence, 5875 ft  and presence, 4754 ft. BWA infestations were found from 1876 to 7913 ft.  High densities of BWA were found up to 6932 ft and moderate densities to 7956 ft.  </a:t>
            </a:r>
            <a:r>
              <a:rPr lang="en-US" dirty="0" err="1" smtClean="0"/>
              <a:t>Gouting</a:t>
            </a:r>
            <a:r>
              <a:rPr lang="en-US" dirty="0" smtClean="0"/>
              <a:t> was found at 15 % of locations.</a:t>
            </a:r>
          </a:p>
          <a:p>
            <a:endParaRPr lang="en-US" dirty="0" smtClean="0"/>
          </a:p>
          <a:p>
            <a:r>
              <a:rPr lang="en-US" dirty="0" smtClean="0"/>
              <a:t>SAS Enterprise Guide was used to fit a multiple logistic model for </a:t>
            </a:r>
            <a:r>
              <a:rPr lang="en-US" dirty="0" err="1" smtClean="0"/>
              <a:t>bwa</a:t>
            </a:r>
            <a:r>
              <a:rPr lang="en-US" dirty="0" smtClean="0"/>
              <a:t> presence/absence, variables were aspect, slope and elevation.  The generalized R</a:t>
            </a:r>
            <a:r>
              <a:rPr lang="en-US" baseline="30000" dirty="0" smtClean="0"/>
              <a:t>2</a:t>
            </a:r>
            <a:r>
              <a:rPr lang="en-US" dirty="0" smtClean="0"/>
              <a:t> of .2375 is not great, but indicates some predictive power for the 3 variable model (Regional statistician). All the variables of susceptibility are still unknown.</a:t>
            </a:r>
          </a:p>
          <a:p>
            <a:endParaRPr lang="en-US" dirty="0" smtClean="0"/>
          </a:p>
          <a:p>
            <a:endParaRPr lang="en-US" dirty="0" smtClean="0"/>
          </a:p>
        </p:txBody>
      </p:sp>
      <p:sp>
        <p:nvSpPr>
          <p:cNvPr id="34820" name="Slide Number Placeholder 3"/>
          <p:cNvSpPr>
            <a:spLocks noGrp="1"/>
          </p:cNvSpPr>
          <p:nvPr>
            <p:ph type="sldNum" sz="quarter" idx="5"/>
          </p:nvPr>
        </p:nvSpPr>
        <p:spPr>
          <a:noFill/>
          <a:ln>
            <a:miter lim="800000"/>
            <a:headEnd/>
            <a:tailEnd/>
          </a:ln>
        </p:spPr>
        <p:txBody>
          <a:bodyPr/>
          <a:lstStyle/>
          <a:p>
            <a:fld id="{2B1486F6-DD82-402A-8277-67522EEBA960}" type="slidenum">
              <a:rPr lang="en-US" smtClean="0"/>
              <a:pPr/>
              <a:t>21</a:t>
            </a:fld>
            <a:endParaRPr lang="en-US" smtClean="0"/>
          </a:p>
        </p:txBody>
      </p:sp>
      <p:sp>
        <p:nvSpPr>
          <p:cNvPr id="5" name="Header Placeholder 4"/>
          <p:cNvSpPr>
            <a:spLocks noGrp="1"/>
          </p:cNvSpPr>
          <p:nvPr>
            <p:ph type="hdr" sz="quarter" idx="10"/>
          </p:nvPr>
        </p:nvSpPr>
        <p:spPr/>
        <p:txBody>
          <a:bodyPr/>
          <a:lstStyle/>
          <a:p>
            <a:pPr>
              <a:defRPr/>
            </a:pPr>
            <a:r>
              <a:rPr lang="en-CA" smtClean="0"/>
              <a:t>RKB FH Update October 2013</a:t>
            </a:r>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1D5FC80B-E5F8-4578-AE1C-A5D8EE8D0A6A}"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D6C755D-03A2-42F1-A5B4-278D726EC33E}"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000" b="1" cap="all" baseline="0"/>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A11541A-2E05-4415-AEAC-3C2BF9F408B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CA364CF-9BE0-4B8A-A853-2ACC9C9B05DB}"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D8A015C0-17BE-48DB-99FF-79627FA46BFC}"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25A9FD01-28F0-4C76-8A8A-81D59C396EA4}"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A63E941F-0615-4D32-83E9-E94E3C9A3C97}"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89E10276-ED7D-49BC-8FD7-5F431E1832D7}"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F7DFF5F3-FF3B-487F-BBB8-82662766E4DE}"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9290E44-BCB2-440B-BF56-5AA4E0ABC761}"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8835ED29-FEB0-49BB-926D-25297F440CC3}"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dirty="0"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48ADD46-C44C-4952-A97F-2681BE89F42D}"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Calibri" pitchFamily="34" charset="0"/>
          <a:ea typeface="+mj-ea"/>
          <a:cs typeface="+mj-cs"/>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har char="•"/>
        <a:defRPr sz="2800" b="1">
          <a:solidFill>
            <a:schemeClr val="tx1"/>
          </a:solidFill>
          <a:effectLst>
            <a:outerShdw blurRad="38100" dist="38100" dir="2700000" algn="tl">
              <a:srgbClr val="000000">
                <a:alpha val="43137"/>
              </a:srgbClr>
            </a:outerShdw>
          </a:effectLst>
          <a:latin typeface="Calibri" pitchFamily="34" charset="0"/>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Calibri" pitchFamily="34" charset="0"/>
          <a:cs typeface="+mn-cs"/>
        </a:defRPr>
      </a:lvl2pPr>
      <a:lvl3pPr marL="1143000" indent="-228600" algn="l" rtl="0" eaLnBrk="0" fontAlgn="base" hangingPunct="0">
        <a:spcBef>
          <a:spcPct val="20000"/>
        </a:spcBef>
        <a:spcAft>
          <a:spcPct val="0"/>
        </a:spcAft>
        <a:buChar char="•"/>
        <a:defRPr sz="2400" b="1">
          <a:solidFill>
            <a:schemeClr val="tx1"/>
          </a:solidFill>
          <a:latin typeface="Calibri" pitchFamily="34" charset="0"/>
          <a:cs typeface="+mn-cs"/>
        </a:defRPr>
      </a:lvl3pPr>
      <a:lvl4pPr marL="1600200" indent="-228600" algn="l" rtl="0" eaLnBrk="0" fontAlgn="base" hangingPunct="0">
        <a:spcBef>
          <a:spcPct val="20000"/>
        </a:spcBef>
        <a:spcAft>
          <a:spcPct val="0"/>
        </a:spcAft>
        <a:buChar char="–"/>
        <a:defRPr sz="2000" b="1">
          <a:solidFill>
            <a:schemeClr val="tx1"/>
          </a:solidFill>
          <a:latin typeface="Calibri" pitchFamily="34" charset="0"/>
          <a:cs typeface="+mn-cs"/>
        </a:defRPr>
      </a:lvl4pPr>
      <a:lvl5pPr marL="2057400" indent="-228600" algn="l" rtl="0" eaLnBrk="0" fontAlgn="base" hangingPunct="0">
        <a:spcBef>
          <a:spcPct val="20000"/>
        </a:spcBef>
        <a:spcAft>
          <a:spcPct val="0"/>
        </a:spcAft>
        <a:buChar char="»"/>
        <a:defRPr sz="2000" b="1">
          <a:solidFill>
            <a:schemeClr val="tx1"/>
          </a:solidFill>
          <a:latin typeface="Calibri" pitchFamily="34" charset="0"/>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FTM defoliation Barnhartvale 2007.jpg"/>
          <p:cNvPicPr>
            <a:picLocks noChangeAspect="1"/>
          </p:cNvPicPr>
          <p:nvPr/>
        </p:nvPicPr>
        <p:blipFill>
          <a:blip r:embed="rId3" cstate="print"/>
          <a:stretch>
            <a:fillRect/>
          </a:stretch>
        </p:blipFill>
        <p:spPr>
          <a:xfrm>
            <a:off x="0" y="0"/>
            <a:ext cx="5029200" cy="3771900"/>
          </a:xfrm>
          <a:prstGeom prst="rect">
            <a:avLst/>
          </a:prstGeom>
          <a:ln>
            <a:noFill/>
          </a:ln>
          <a:effectLst>
            <a:outerShdw blurRad="292100" dist="139700" dir="2700000" algn="tl" rotWithShape="0">
              <a:srgbClr val="333333">
                <a:alpha val="65000"/>
              </a:srgbClr>
            </a:outerShdw>
          </a:effectLst>
        </p:spPr>
      </p:pic>
      <p:pic>
        <p:nvPicPr>
          <p:cNvPr id="7" name="Picture 6" descr="Droopy DFTM vertical small_0227.jpg"/>
          <p:cNvPicPr>
            <a:picLocks noChangeAspect="1"/>
          </p:cNvPicPr>
          <p:nvPr/>
        </p:nvPicPr>
        <p:blipFill>
          <a:blip r:embed="rId4" cstate="print"/>
          <a:stretch>
            <a:fillRect/>
          </a:stretch>
        </p:blipFill>
        <p:spPr>
          <a:xfrm>
            <a:off x="0" y="-609600"/>
            <a:ext cx="2089306" cy="6858000"/>
          </a:xfrm>
          <a:prstGeom prst="rect">
            <a:avLst/>
          </a:prstGeom>
        </p:spPr>
      </p:pic>
      <p:pic>
        <p:nvPicPr>
          <p:cNvPr id="10" name="Picture 9" descr="Bear damage Fenwick Oct 2010.JPG"/>
          <p:cNvPicPr>
            <a:picLocks noChangeAspect="1"/>
          </p:cNvPicPr>
          <p:nvPr/>
        </p:nvPicPr>
        <p:blipFill>
          <a:blip r:embed="rId5" cstate="print"/>
          <a:stretch>
            <a:fillRect/>
          </a:stretch>
        </p:blipFill>
        <p:spPr>
          <a:xfrm>
            <a:off x="0" y="3733800"/>
            <a:ext cx="5257800" cy="3519684"/>
          </a:xfrm>
          <a:prstGeom prst="rect">
            <a:avLst/>
          </a:prstGeom>
        </p:spPr>
      </p:pic>
      <p:pic>
        <p:nvPicPr>
          <p:cNvPr id="9" name="Picture 8" descr="Bluestain copy.jpg"/>
          <p:cNvPicPr>
            <a:picLocks noChangeAspect="1"/>
          </p:cNvPicPr>
          <p:nvPr/>
        </p:nvPicPr>
        <p:blipFill>
          <a:blip r:embed="rId6" cstate="print"/>
          <a:stretch>
            <a:fillRect/>
          </a:stretch>
        </p:blipFill>
        <p:spPr>
          <a:xfrm>
            <a:off x="4953000" y="0"/>
            <a:ext cx="4673600" cy="3505200"/>
          </a:xfrm>
          <a:prstGeom prst="rect">
            <a:avLst/>
          </a:prstGeom>
        </p:spPr>
      </p:pic>
      <p:pic>
        <p:nvPicPr>
          <p:cNvPr id="4" name="Picture 3" descr="DSC_3369 copy.jpg"/>
          <p:cNvPicPr>
            <a:picLocks noChangeAspect="1"/>
          </p:cNvPicPr>
          <p:nvPr/>
        </p:nvPicPr>
        <p:blipFill>
          <a:blip r:embed="rId7" cstate="print"/>
          <a:stretch>
            <a:fillRect/>
          </a:stretch>
        </p:blipFill>
        <p:spPr>
          <a:xfrm>
            <a:off x="4495800" y="3482072"/>
            <a:ext cx="4648200" cy="3375928"/>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ctrTitle"/>
          </p:nvPr>
        </p:nvSpPr>
        <p:spPr>
          <a:xfrm>
            <a:off x="990600" y="1066800"/>
            <a:ext cx="7772400" cy="1470025"/>
          </a:xfrm>
        </p:spPr>
        <p:txBody>
          <a:bodyPr/>
          <a:lstStyle/>
          <a:p>
            <a:r>
              <a:rPr lang="en-CA" dirty="0" smtClean="0">
                <a:solidFill>
                  <a:schemeClr val="tx1"/>
                </a:solidFill>
              </a:rPr>
              <a:t>Entomology review</a:t>
            </a:r>
            <a:endParaRPr lang="en-CA" dirty="0">
              <a:solidFill>
                <a:schemeClr val="tx1"/>
              </a:solidFill>
            </a:endParaRPr>
          </a:p>
        </p:txBody>
      </p:sp>
      <p:sp>
        <p:nvSpPr>
          <p:cNvPr id="3" name="Subtitle 2"/>
          <p:cNvSpPr>
            <a:spLocks noGrp="1"/>
          </p:cNvSpPr>
          <p:nvPr>
            <p:ph type="subTitle" idx="1"/>
          </p:nvPr>
        </p:nvSpPr>
        <p:spPr>
          <a:xfrm>
            <a:off x="3810000" y="3429000"/>
            <a:ext cx="6400800" cy="1752600"/>
          </a:xfrm>
        </p:spPr>
        <p:txBody>
          <a:bodyPr/>
          <a:lstStyle/>
          <a:p>
            <a:r>
              <a:rPr lang="en-CA" dirty="0" smtClean="0"/>
              <a:t>Kootenay Boundary Region</a:t>
            </a:r>
          </a:p>
          <a:p>
            <a:r>
              <a:rPr lang="en-CA" dirty="0" smtClean="0"/>
              <a:t>2013</a:t>
            </a:r>
            <a:endParaRPr lang="en-CA" dirty="0"/>
          </a:p>
        </p:txBody>
      </p:sp>
      <p:sp>
        <p:nvSpPr>
          <p:cNvPr id="11" name="TextBox 10"/>
          <p:cNvSpPr txBox="1"/>
          <p:nvPr/>
        </p:nvSpPr>
        <p:spPr>
          <a:xfrm>
            <a:off x="5105400" y="6019800"/>
            <a:ext cx="3352800" cy="461665"/>
          </a:xfrm>
          <a:prstGeom prst="rect">
            <a:avLst/>
          </a:prstGeom>
          <a:noFill/>
        </p:spPr>
        <p:txBody>
          <a:bodyPr wrap="square" rtlCol="0">
            <a:spAutoFit/>
          </a:bodyPr>
          <a:lstStyle/>
          <a:p>
            <a:r>
              <a:rPr lang="en-CA" b="1" dirty="0" smtClean="0">
                <a:latin typeface="Calibri" pitchFamily="34" charset="0"/>
              </a:rPr>
              <a:t>Art Stock, Entomologist</a:t>
            </a:r>
            <a:endParaRPr lang="en-CA" b="1"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ell Creek_2 IBM Sept 2008 Nelson.jpg"/>
          <p:cNvPicPr>
            <a:picLocks noChangeAspect="1"/>
          </p:cNvPicPr>
          <p:nvPr/>
        </p:nvPicPr>
        <p:blipFill>
          <a:blip r:embed="rId2" cstate="print"/>
          <a:stretch>
            <a:fillRect/>
          </a:stretch>
        </p:blipFill>
        <p:spPr>
          <a:xfrm>
            <a:off x="-304800" y="609600"/>
            <a:ext cx="9656556" cy="6437376"/>
          </a:xfrm>
          <a:prstGeom prst="rect">
            <a:avLst/>
          </a:prstGeom>
          <a:ln>
            <a:noFill/>
          </a:ln>
          <a:effectLst>
            <a:softEdge rad="112500"/>
          </a:effectLst>
        </p:spPr>
      </p:pic>
      <p:pic>
        <p:nvPicPr>
          <p:cNvPr id="2" name="Picture 1" descr="2013 Nelson tracks.jpg"/>
          <p:cNvPicPr>
            <a:picLocks noChangeAspect="1"/>
          </p:cNvPicPr>
          <p:nvPr/>
        </p:nvPicPr>
        <p:blipFill>
          <a:blip r:embed="rId3" cstate="print"/>
          <a:stretch>
            <a:fillRect/>
          </a:stretch>
        </p:blipFill>
        <p:spPr>
          <a:xfrm>
            <a:off x="228600" y="914400"/>
            <a:ext cx="6096000" cy="5737962"/>
          </a:xfrm>
          <a:prstGeom prst="rect">
            <a:avLst/>
          </a:prstGeom>
        </p:spPr>
      </p:pic>
      <p:sp>
        <p:nvSpPr>
          <p:cNvPr id="4" name="TextBox 3"/>
          <p:cNvSpPr txBox="1"/>
          <p:nvPr/>
        </p:nvSpPr>
        <p:spPr>
          <a:xfrm>
            <a:off x="304800" y="24825"/>
            <a:ext cx="8686800" cy="584775"/>
          </a:xfrm>
          <a:prstGeom prst="rect">
            <a:avLst/>
          </a:prstGeom>
          <a:noFill/>
        </p:spPr>
        <p:txBody>
          <a:bodyPr wrap="square" rtlCol="0">
            <a:spAutoFit/>
          </a:bodyPr>
          <a:lstStyle/>
          <a:p>
            <a:r>
              <a:rPr lang="en-CA" sz="3200" b="1" dirty="0" smtClean="0">
                <a:effectLst>
                  <a:outerShdw blurRad="38100" dist="38100" dir="2700000" algn="tl">
                    <a:srgbClr val="000000">
                      <a:alpha val="43137"/>
                    </a:srgbClr>
                  </a:outerShdw>
                </a:effectLst>
                <a:latin typeface="Calibri" pitchFamily="34" charset="0"/>
              </a:rPr>
              <a:t>RKB Annual Overview - Aerial Survey Track, 2013 </a:t>
            </a:r>
            <a:endParaRPr lang="en-CA" sz="3200" b="1" dirty="0">
              <a:effectLst>
                <a:outerShdw blurRad="38100" dist="38100" dir="2700000" algn="tl">
                  <a:srgbClr val="000000">
                    <a:alpha val="43137"/>
                  </a:srgbClr>
                </a:outerShdw>
              </a:effectLst>
              <a:latin typeface="Calibri" pitchFamily="34" charset="0"/>
            </a:endParaRPr>
          </a:p>
        </p:txBody>
      </p:sp>
      <p:sp>
        <p:nvSpPr>
          <p:cNvPr id="6" name="TextBox 5"/>
          <p:cNvSpPr txBox="1"/>
          <p:nvPr/>
        </p:nvSpPr>
        <p:spPr>
          <a:xfrm>
            <a:off x="1905000" y="914400"/>
            <a:ext cx="3276600" cy="461665"/>
          </a:xfrm>
          <a:prstGeom prst="rect">
            <a:avLst/>
          </a:prstGeom>
          <a:noFill/>
        </p:spPr>
        <p:txBody>
          <a:bodyPr wrap="square" rtlCol="0">
            <a:spAutoFit/>
          </a:bodyPr>
          <a:lstStyle/>
          <a:p>
            <a:pPr>
              <a:buFont typeface="Arial" pitchFamily="34" charset="0"/>
              <a:buChar char="•"/>
            </a:pPr>
            <a:r>
              <a:rPr lang="en-CA" dirty="0" smtClean="0"/>
              <a:t> About 100 hrs flying</a:t>
            </a:r>
            <a:endParaRPr lang="en-CA" dirty="0"/>
          </a:p>
        </p:txBody>
      </p:sp>
      <p:pic>
        <p:nvPicPr>
          <p:cNvPr id="23554" name="Picture 2" descr="DSC_6077"/>
          <p:cNvPicPr>
            <a:picLocks noChangeAspect="1" noChangeArrowheads="1"/>
          </p:cNvPicPr>
          <p:nvPr/>
        </p:nvPicPr>
        <p:blipFill>
          <a:blip r:embed="rId4" cstate="print"/>
          <a:srcRect/>
          <a:stretch>
            <a:fillRect/>
          </a:stretch>
        </p:blipFill>
        <p:spPr bwMode="auto">
          <a:xfrm>
            <a:off x="4876800" y="762000"/>
            <a:ext cx="4267200" cy="28403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Multi Pher trap.JPG"/>
          <p:cNvPicPr>
            <a:picLocks noChangeAspect="1"/>
          </p:cNvPicPr>
          <p:nvPr/>
        </p:nvPicPr>
        <p:blipFill>
          <a:blip r:embed="rId3" cstate="print"/>
          <a:stretch>
            <a:fillRect/>
          </a:stretch>
        </p:blipFill>
        <p:spPr>
          <a:xfrm>
            <a:off x="7086600" y="1600200"/>
            <a:ext cx="2057400" cy="2743200"/>
          </a:xfrm>
          <a:prstGeom prst="rect">
            <a:avLst/>
          </a:prstGeom>
          <a:ln>
            <a:noFill/>
          </a:ln>
          <a:effectLst>
            <a:softEdge rad="112500"/>
          </a:effectLst>
        </p:spPr>
      </p:pic>
      <p:sp>
        <p:nvSpPr>
          <p:cNvPr id="72718" name="Text Box 14"/>
          <p:cNvSpPr txBox="1">
            <a:spLocks noChangeArrowheads="1"/>
          </p:cNvSpPr>
          <p:nvPr/>
        </p:nvSpPr>
        <p:spPr bwMode="auto">
          <a:xfrm>
            <a:off x="533400" y="762000"/>
            <a:ext cx="8305800" cy="830997"/>
          </a:xfrm>
          <a:prstGeom prst="rect">
            <a:avLst/>
          </a:prstGeom>
          <a:noFill/>
          <a:ln w="9525">
            <a:noFill/>
            <a:miter lim="800000"/>
            <a:headEnd/>
            <a:tailEnd/>
          </a:ln>
          <a:effectLst/>
        </p:spPr>
        <p:txBody>
          <a:bodyPr wrap="square">
            <a:spAutoFit/>
          </a:bodyPr>
          <a:lstStyle/>
          <a:p>
            <a:pPr marL="0" lvl="4" indent="-342900" eaLnBrk="1" hangingPunct="1">
              <a:defRPr/>
            </a:pPr>
            <a:r>
              <a:rPr lang="en-CA" b="1" dirty="0" smtClean="0">
                <a:latin typeface="Calibri" pitchFamily="34" charset="0"/>
              </a:rPr>
              <a:t>Detection and monitoring of long-term population levels and trends -</a:t>
            </a:r>
            <a:r>
              <a:rPr lang="en-CA" dirty="0" smtClean="0">
                <a:latin typeface="Calibri" pitchFamily="34" charset="0"/>
              </a:rPr>
              <a:t> permanent sample sites (larvae/moths/egg masses)</a:t>
            </a:r>
            <a:r>
              <a:rPr lang="en-CA" b="1" dirty="0" smtClean="0">
                <a:latin typeface="Calibri" pitchFamily="34" charset="0"/>
              </a:rPr>
              <a:t>.</a:t>
            </a:r>
            <a:endParaRPr lang="en-US" b="1" dirty="0">
              <a:latin typeface="Calibri" pitchFamily="34" charset="0"/>
            </a:endParaRPr>
          </a:p>
        </p:txBody>
      </p:sp>
      <p:pic>
        <p:nvPicPr>
          <p:cNvPr id="16" name="Picture 15" descr="delta Moth trap DFTM.jpg"/>
          <p:cNvPicPr>
            <a:picLocks noChangeAspect="1"/>
          </p:cNvPicPr>
          <p:nvPr/>
        </p:nvPicPr>
        <p:blipFill>
          <a:blip r:embed="rId4" cstate="print"/>
          <a:stretch>
            <a:fillRect/>
          </a:stretch>
        </p:blipFill>
        <p:spPr>
          <a:xfrm>
            <a:off x="4038600" y="2057400"/>
            <a:ext cx="3429000" cy="2286000"/>
          </a:xfrm>
          <a:prstGeom prst="rect">
            <a:avLst/>
          </a:prstGeom>
          <a:ln>
            <a:noFill/>
          </a:ln>
          <a:effectLst>
            <a:softEdge rad="112500"/>
          </a:effectLst>
        </p:spPr>
      </p:pic>
      <p:pic>
        <p:nvPicPr>
          <p:cNvPr id="18" name="Picture 17" descr="DSC_0346 3TB Janice Hodge 3TB small.JPG"/>
          <p:cNvPicPr>
            <a:picLocks noChangeAspect="1"/>
          </p:cNvPicPr>
          <p:nvPr/>
        </p:nvPicPr>
        <p:blipFill>
          <a:blip r:embed="rId5" cstate="print"/>
          <a:stretch>
            <a:fillRect/>
          </a:stretch>
        </p:blipFill>
        <p:spPr>
          <a:xfrm>
            <a:off x="-304800" y="2514600"/>
            <a:ext cx="4450590" cy="4115811"/>
          </a:xfrm>
          <a:prstGeom prst="rect">
            <a:avLst/>
          </a:prstGeom>
          <a:ln>
            <a:noFill/>
          </a:ln>
          <a:effectLst>
            <a:softEdge rad="112500"/>
          </a:effectLst>
        </p:spPr>
      </p:pic>
      <p:pic>
        <p:nvPicPr>
          <p:cNvPr id="9" name="Picture 8" descr="DSC_3565 copy.jpg"/>
          <p:cNvPicPr>
            <a:picLocks noChangeAspect="1"/>
          </p:cNvPicPr>
          <p:nvPr/>
        </p:nvPicPr>
        <p:blipFill>
          <a:blip r:embed="rId6" cstate="print"/>
          <a:stretch>
            <a:fillRect/>
          </a:stretch>
        </p:blipFill>
        <p:spPr>
          <a:xfrm>
            <a:off x="6934200" y="4191000"/>
            <a:ext cx="3853981" cy="6525491"/>
          </a:xfrm>
          <a:prstGeom prst="rect">
            <a:avLst/>
          </a:prstGeom>
          <a:ln>
            <a:noFill/>
          </a:ln>
          <a:effectLst>
            <a:softEdge rad="112500"/>
          </a:effectLst>
        </p:spPr>
      </p:pic>
      <p:pic>
        <p:nvPicPr>
          <p:cNvPr id="1026" name="Picture 2" descr="C:\Users\ajstock\Downloads\4_Pest Management\3_scenics-cartoons_grafx_logos\art with magnifiyng glass_colour copy.jpg"/>
          <p:cNvPicPr>
            <a:picLocks noChangeAspect="1" noChangeArrowheads="1"/>
          </p:cNvPicPr>
          <p:nvPr/>
        </p:nvPicPr>
        <p:blipFill>
          <a:blip r:embed="rId7" cstate="print"/>
          <a:srcRect/>
          <a:stretch>
            <a:fillRect/>
          </a:stretch>
        </p:blipFill>
        <p:spPr bwMode="auto">
          <a:xfrm>
            <a:off x="3886200" y="4229538"/>
            <a:ext cx="3586211" cy="2628462"/>
          </a:xfrm>
          <a:prstGeom prst="rect">
            <a:avLst/>
          </a:prstGeom>
          <a:ln>
            <a:noFill/>
          </a:ln>
          <a:effectLst>
            <a:softEdge rad="112500"/>
          </a:effectLst>
        </p:spPr>
      </p:pic>
      <p:sp>
        <p:nvSpPr>
          <p:cNvPr id="10" name="TextBox 9"/>
          <p:cNvSpPr txBox="1"/>
          <p:nvPr/>
        </p:nvSpPr>
        <p:spPr>
          <a:xfrm>
            <a:off x="914400" y="177225"/>
            <a:ext cx="7162800" cy="584775"/>
          </a:xfrm>
          <a:prstGeom prst="rect">
            <a:avLst/>
          </a:prstGeom>
          <a:noFill/>
        </p:spPr>
        <p:txBody>
          <a:bodyPr wrap="square" rtlCol="0">
            <a:spAutoFit/>
          </a:bodyPr>
          <a:lstStyle/>
          <a:p>
            <a:r>
              <a:rPr lang="en-CA" sz="3200" b="1" dirty="0" smtClean="0">
                <a:effectLst>
                  <a:outerShdw blurRad="38100" dist="38100" dir="2700000" algn="tl">
                    <a:srgbClr val="000000">
                      <a:alpha val="43137"/>
                    </a:srgbClr>
                  </a:outerShdw>
                </a:effectLst>
                <a:latin typeface="Calibri" pitchFamily="34" charset="0"/>
              </a:rPr>
              <a:t>RKB Annual Overview – Ground Surveys</a:t>
            </a:r>
            <a:endParaRPr lang="en-CA" sz="3200" b="1" dirty="0">
              <a:effectLst>
                <a:outerShdw blurRad="38100" dist="38100" dir="2700000" algn="tl">
                  <a:srgbClr val="000000">
                    <a:alpha val="43137"/>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DL 3TB RKB.jpg"/>
          <p:cNvPicPr>
            <a:picLocks noChangeAspect="1"/>
          </p:cNvPicPr>
          <p:nvPr/>
        </p:nvPicPr>
        <p:blipFill>
          <a:blip r:embed="rId3" cstate="print"/>
          <a:stretch>
            <a:fillRect/>
          </a:stretch>
        </p:blipFill>
        <p:spPr>
          <a:xfrm>
            <a:off x="-990600" y="-609600"/>
            <a:ext cx="12042684" cy="8077200"/>
          </a:xfrm>
          <a:prstGeom prst="rect">
            <a:avLst/>
          </a:prstGeom>
        </p:spPr>
      </p:pic>
      <p:sp>
        <p:nvSpPr>
          <p:cNvPr id="7" name="TextBox 6"/>
          <p:cNvSpPr txBox="1"/>
          <p:nvPr/>
        </p:nvSpPr>
        <p:spPr>
          <a:xfrm>
            <a:off x="4572000" y="381000"/>
            <a:ext cx="3352800" cy="1200329"/>
          </a:xfrm>
          <a:prstGeom prst="rect">
            <a:avLst/>
          </a:prstGeom>
          <a:solidFill>
            <a:schemeClr val="bg1"/>
          </a:solidFill>
        </p:spPr>
        <p:txBody>
          <a:bodyPr wrap="square" rtlCol="0">
            <a:spAutoFit/>
          </a:bodyPr>
          <a:lstStyle/>
          <a:p>
            <a:r>
              <a:rPr lang="en-CA" b="1" dirty="0" smtClean="0">
                <a:latin typeface="Calibri" pitchFamily="34" charset="0"/>
              </a:rPr>
              <a:t>3 tree beating permanent sample sites DKL-DAB-DRE</a:t>
            </a:r>
            <a:endParaRPr lang="en-CA" b="1" dirty="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5_DATA\1_SURVEYS AND CONDITIONS\1_BC Overview\PSS and PSP Locations\Boundary\3TB_BO trap_locations.png"/>
          <p:cNvPicPr>
            <a:picLocks noChangeAspect="1" noChangeArrowheads="1"/>
          </p:cNvPicPr>
          <p:nvPr/>
        </p:nvPicPr>
        <p:blipFill>
          <a:blip r:embed="rId3" cstate="print"/>
          <a:srcRect/>
          <a:stretch>
            <a:fillRect/>
          </a:stretch>
        </p:blipFill>
        <p:spPr bwMode="auto">
          <a:xfrm>
            <a:off x="152400" y="1447800"/>
            <a:ext cx="8763000" cy="40444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990600" y="533400"/>
            <a:ext cx="6858000" cy="461665"/>
          </a:xfrm>
          <a:prstGeom prst="rect">
            <a:avLst/>
          </a:prstGeom>
          <a:solidFill>
            <a:schemeClr val="bg1"/>
          </a:solidFill>
        </p:spPr>
        <p:txBody>
          <a:bodyPr wrap="square" rtlCol="0">
            <a:spAutoFit/>
          </a:bodyPr>
          <a:lstStyle/>
          <a:p>
            <a:r>
              <a:rPr lang="en-CA" b="1" dirty="0" smtClean="0">
                <a:latin typeface="Calibri" pitchFamily="34" charset="0"/>
              </a:rPr>
              <a:t>3 tree beating permanent sample sites DBO-DAB</a:t>
            </a:r>
            <a:endParaRPr lang="en-CA" b="1"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TB EK_MAP_2007.jpg"/>
          <p:cNvPicPr>
            <a:picLocks noChangeAspect="1"/>
          </p:cNvPicPr>
          <p:nvPr/>
        </p:nvPicPr>
        <p:blipFill>
          <a:blip r:embed="rId3" cstate="print"/>
          <a:stretch>
            <a:fillRect/>
          </a:stretch>
        </p:blipFill>
        <p:spPr>
          <a:xfrm>
            <a:off x="685800" y="-965502"/>
            <a:ext cx="6096000" cy="7823502"/>
          </a:xfrm>
          <a:prstGeom prst="rect">
            <a:avLst/>
          </a:prstGeom>
          <a:ln>
            <a:noFill/>
          </a:ln>
          <a:effectLst>
            <a:softEdge rad="112500"/>
          </a:effectLst>
        </p:spPr>
      </p:pic>
      <p:sp>
        <p:nvSpPr>
          <p:cNvPr id="7" name="TextBox 6"/>
          <p:cNvSpPr txBox="1"/>
          <p:nvPr/>
        </p:nvSpPr>
        <p:spPr>
          <a:xfrm>
            <a:off x="4953000" y="304800"/>
            <a:ext cx="3352800" cy="1200329"/>
          </a:xfrm>
          <a:prstGeom prst="rect">
            <a:avLst/>
          </a:prstGeom>
          <a:solidFill>
            <a:schemeClr val="bg1"/>
          </a:solidFill>
        </p:spPr>
        <p:txBody>
          <a:bodyPr wrap="square" rtlCol="0">
            <a:spAutoFit/>
          </a:bodyPr>
          <a:lstStyle/>
          <a:p>
            <a:r>
              <a:rPr lang="en-CA" b="1" dirty="0" smtClean="0">
                <a:latin typeface="Calibri" pitchFamily="34" charset="0"/>
              </a:rPr>
              <a:t>3 tree beating permanent sample sites </a:t>
            </a:r>
          </a:p>
          <a:p>
            <a:r>
              <a:rPr lang="en-CA" b="1" dirty="0" smtClean="0">
                <a:latin typeface="Calibri" pitchFamily="34" charset="0"/>
              </a:rPr>
              <a:t>DRM-DIN-DGO</a:t>
            </a:r>
            <a:endParaRPr lang="en-CA" b="1" dirty="0">
              <a:latin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nvGraphicFramePr>
        <p:xfrm>
          <a:off x="-457200" y="0"/>
          <a:ext cx="11139054" cy="7207624"/>
        </p:xfrm>
        <a:graphic>
          <a:graphicData uri="http://schemas.openxmlformats.org/presentationml/2006/ole">
            <p:oleObj spid="_x0000_s30722" name="Acrobat Document" r:id="rId4" imgW="9327688" imgH="6035563" progId="AcroExch.Document.7">
              <p:embed/>
            </p:oleObj>
          </a:graphicData>
        </a:graphic>
      </p:graphicFrame>
      <p:sp>
        <p:nvSpPr>
          <p:cNvPr id="7" name="TextBox 6"/>
          <p:cNvSpPr txBox="1"/>
          <p:nvPr/>
        </p:nvSpPr>
        <p:spPr>
          <a:xfrm>
            <a:off x="-152400" y="304800"/>
            <a:ext cx="8839200" cy="461665"/>
          </a:xfrm>
          <a:prstGeom prst="rect">
            <a:avLst/>
          </a:prstGeom>
          <a:solidFill>
            <a:schemeClr val="bg1"/>
          </a:solidFill>
        </p:spPr>
        <p:txBody>
          <a:bodyPr wrap="square" rtlCol="0">
            <a:spAutoFit/>
          </a:bodyPr>
          <a:lstStyle/>
          <a:p>
            <a:pPr algn="ctr"/>
            <a:r>
              <a:rPr lang="en-CA" b="1" dirty="0" smtClean="0">
                <a:latin typeface="Calibri" pitchFamily="34" charset="0"/>
              </a:rPr>
              <a:t>Gypsy moth permanent sample sites RKB </a:t>
            </a:r>
          </a:p>
        </p:txBody>
      </p:sp>
      <p:sp>
        <p:nvSpPr>
          <p:cNvPr id="8" name="TextBox 7"/>
          <p:cNvSpPr txBox="1"/>
          <p:nvPr/>
        </p:nvSpPr>
        <p:spPr>
          <a:xfrm>
            <a:off x="3962400" y="5874603"/>
            <a:ext cx="3886200" cy="830997"/>
          </a:xfrm>
          <a:prstGeom prst="rect">
            <a:avLst/>
          </a:prstGeom>
          <a:solidFill>
            <a:schemeClr val="bg1"/>
          </a:solidFill>
        </p:spPr>
        <p:txBody>
          <a:bodyPr wrap="square" rtlCol="0">
            <a:spAutoFit/>
          </a:bodyPr>
          <a:lstStyle/>
          <a:p>
            <a:r>
              <a:rPr lang="en-CA" b="1" dirty="0" err="1" smtClean="0">
                <a:latin typeface="Calibri" pitchFamily="34" charset="0"/>
              </a:rPr>
              <a:t>Rec</a:t>
            </a:r>
            <a:r>
              <a:rPr lang="en-CA" b="1" dirty="0" smtClean="0">
                <a:latin typeface="Calibri" pitchFamily="34" charset="0"/>
              </a:rPr>
              <a:t> sites, small parks, other “remote” tourist areas</a:t>
            </a:r>
            <a:endParaRPr lang="en-CA" b="1" dirty="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L2 moth.jpg"/>
          <p:cNvPicPr>
            <a:picLocks noChangeAspect="1"/>
          </p:cNvPicPr>
          <p:nvPr/>
        </p:nvPicPr>
        <p:blipFill>
          <a:blip r:embed="rId2" cstate="print"/>
          <a:stretch>
            <a:fillRect/>
          </a:stretch>
        </p:blipFill>
        <p:spPr>
          <a:xfrm>
            <a:off x="1219200" y="937260"/>
            <a:ext cx="7239000" cy="4777740"/>
          </a:xfrm>
          <a:prstGeom prst="rect">
            <a:avLst/>
          </a:prstGeom>
          <a:ln>
            <a:noFill/>
          </a:ln>
          <a:effectLst>
            <a:softEdge rad="112500"/>
          </a:effectLst>
        </p:spPr>
      </p:pic>
      <p:graphicFrame>
        <p:nvGraphicFramePr>
          <p:cNvPr id="5" name="Chart 4"/>
          <p:cNvGraphicFramePr>
            <a:graphicFrameLocks noGrp="1"/>
          </p:cNvGraphicFramePr>
          <p:nvPr/>
        </p:nvGraphicFramePr>
        <p:xfrm>
          <a:off x="240195" y="285750"/>
          <a:ext cx="8663609" cy="62865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819400" y="4114800"/>
            <a:ext cx="914400" cy="1200329"/>
          </a:xfrm>
          <a:prstGeom prst="rect">
            <a:avLst/>
          </a:prstGeom>
          <a:noFill/>
        </p:spPr>
        <p:txBody>
          <a:bodyPr wrap="square" rtlCol="0">
            <a:spAutoFit/>
          </a:bodyPr>
          <a:lstStyle/>
          <a:p>
            <a:r>
              <a:rPr lang="en-CA" sz="7200" b="1" dirty="0" smtClean="0">
                <a:solidFill>
                  <a:schemeClr val="bg1"/>
                </a:solidFill>
                <a:effectLst>
                  <a:outerShdw blurRad="38100" dist="38100" dir="2700000" algn="tl">
                    <a:srgbClr val="000000">
                      <a:alpha val="43137"/>
                    </a:srgbClr>
                  </a:outerShdw>
                </a:effectLst>
              </a:rPr>
              <a:t>?</a:t>
            </a:r>
            <a:endParaRPr lang="en-CA" sz="72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240195" y="285750"/>
          <a:ext cx="8663609" cy="6286500"/>
        </p:xfrm>
        <a:graphic>
          <a:graphicData uri="http://schemas.openxmlformats.org/drawingml/2006/chart">
            <c:chart xmlns:c="http://schemas.openxmlformats.org/drawingml/2006/chart" xmlns:r="http://schemas.openxmlformats.org/officeDocument/2006/relationships" r:id="rId2"/>
          </a:graphicData>
        </a:graphic>
      </p:graphicFrame>
      <p:sp>
        <p:nvSpPr>
          <p:cNvPr id="3" name="Right Arrow 2"/>
          <p:cNvSpPr/>
          <p:nvPr/>
        </p:nvSpPr>
        <p:spPr>
          <a:xfrm>
            <a:off x="5867400" y="1905000"/>
            <a:ext cx="978408" cy="48463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
        <p:nvSpPr>
          <p:cNvPr id="4" name="Right Arrow 3"/>
          <p:cNvSpPr/>
          <p:nvPr/>
        </p:nvSpPr>
        <p:spPr>
          <a:xfrm rot="2307382">
            <a:off x="5988183" y="4899882"/>
            <a:ext cx="978408" cy="48463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
        <p:nvSpPr>
          <p:cNvPr id="5" name="Right Arrow 4"/>
          <p:cNvSpPr/>
          <p:nvPr/>
        </p:nvSpPr>
        <p:spPr>
          <a:xfrm rot="2307382">
            <a:off x="6369184" y="632683"/>
            <a:ext cx="978408" cy="484632"/>
          </a:xfrm>
          <a:prstGeom prst="right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
        <p:nvSpPr>
          <p:cNvPr id="6" name="Right Arrow 5"/>
          <p:cNvSpPr/>
          <p:nvPr/>
        </p:nvSpPr>
        <p:spPr>
          <a:xfrm rot="2307382">
            <a:off x="6369184" y="3756882"/>
            <a:ext cx="978408" cy="484632"/>
          </a:xfrm>
          <a:prstGeom prst="right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Lambdina_fiscellaria_fiscellaria_2lrg.jpg"/>
          <p:cNvPicPr>
            <a:picLocks noChangeAspect="1"/>
          </p:cNvPicPr>
          <p:nvPr/>
        </p:nvPicPr>
        <p:blipFill>
          <a:blip r:embed="rId4" cstate="print"/>
          <a:stretch>
            <a:fillRect/>
          </a:stretch>
        </p:blipFill>
        <p:spPr>
          <a:xfrm>
            <a:off x="685800" y="4495800"/>
            <a:ext cx="3117351" cy="2017776"/>
          </a:xfrm>
          <a:prstGeom prst="rect">
            <a:avLst/>
          </a:prstGeom>
          <a:ln>
            <a:noFill/>
          </a:ln>
          <a:effectLst>
            <a:softEdge rad="112500"/>
          </a:effectLst>
        </p:spPr>
      </p:pic>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graphicFrame>
        <p:nvGraphicFramePr>
          <p:cNvPr id="26625" name="Object 1"/>
          <p:cNvGraphicFramePr>
            <a:graphicFrameLocks noChangeAspect="1"/>
          </p:cNvGraphicFramePr>
          <p:nvPr/>
        </p:nvGraphicFramePr>
        <p:xfrm>
          <a:off x="4343400" y="-621281"/>
          <a:ext cx="4800600" cy="8622281"/>
        </p:xfrm>
        <a:graphic>
          <a:graphicData uri="http://schemas.openxmlformats.org/presentationml/2006/ole">
            <p:oleObj spid="_x0000_s3074" r:id="rId5" imgW="25603200" imgH="45720000" progId="">
              <p:embed/>
            </p:oleObj>
          </a:graphicData>
        </a:graphic>
      </p:graphicFrame>
      <p:sp>
        <p:nvSpPr>
          <p:cNvPr id="26627" name="Text Box 3"/>
          <p:cNvSpPr txBox="1">
            <a:spLocks noChangeArrowheads="1"/>
          </p:cNvSpPr>
          <p:nvPr/>
        </p:nvSpPr>
        <p:spPr bwMode="auto">
          <a:xfrm>
            <a:off x="1371600" y="1752600"/>
            <a:ext cx="1066800" cy="25225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tx1"/>
                </a:solidFill>
                <a:effectLst/>
                <a:latin typeface="Calibri" pitchFamily="34" charset="0"/>
                <a:cs typeface="Arial" pitchFamily="34" charset="0"/>
              </a:rPr>
              <a:t>Recorded years of defoliatio</a:t>
            </a:r>
            <a:r>
              <a:rPr kumimoji="0" lang="en-CA" sz="1400" b="1" i="0" u="none" strike="noStrike" cap="none" normalizeH="0" baseline="0" dirty="0" smtClean="0">
                <a:ln>
                  <a:noFill/>
                </a:ln>
                <a:solidFill>
                  <a:schemeClr val="tx1"/>
                </a:solidFill>
                <a:effectLst/>
                <a:latin typeface="Times New Roman" pitchFamily="18" charset="0"/>
                <a:cs typeface="Arial" pitchFamily="34" charset="0"/>
              </a:rPr>
              <a:t>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CA" dirty="0"/>
          </a:p>
        </p:txBody>
      </p:sp>
      <p:graphicFrame>
        <p:nvGraphicFramePr>
          <p:cNvPr id="26628" name="Object 4"/>
          <p:cNvGraphicFramePr>
            <a:graphicFrameLocks noChangeAspect="1"/>
          </p:cNvGraphicFramePr>
          <p:nvPr/>
        </p:nvGraphicFramePr>
        <p:xfrm>
          <a:off x="1600200" y="2514600"/>
          <a:ext cx="633563" cy="1676400"/>
        </p:xfrm>
        <a:graphic>
          <a:graphicData uri="http://schemas.openxmlformats.org/presentationml/2006/ole">
            <p:oleObj spid="_x0000_s3075" r:id="rId6" imgW="2743200" imgH="7315200" progId="">
              <p:embed/>
            </p:oleObj>
          </a:graphicData>
        </a:graphic>
      </p:graphicFrame>
      <p:sp>
        <p:nvSpPr>
          <p:cNvPr id="15" name="Donut 14"/>
          <p:cNvSpPr>
            <a:spLocks noChangeAspect="1"/>
          </p:cNvSpPr>
          <p:nvPr/>
        </p:nvSpPr>
        <p:spPr>
          <a:xfrm>
            <a:off x="4876800" y="1295400"/>
            <a:ext cx="228600" cy="228600"/>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6" name="Donut 15"/>
          <p:cNvSpPr>
            <a:spLocks noChangeAspect="1"/>
          </p:cNvSpPr>
          <p:nvPr/>
        </p:nvSpPr>
        <p:spPr>
          <a:xfrm>
            <a:off x="5791200" y="4267200"/>
            <a:ext cx="228600" cy="228600"/>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7" name="Donut 16"/>
          <p:cNvSpPr>
            <a:spLocks noChangeAspect="1"/>
          </p:cNvSpPr>
          <p:nvPr/>
        </p:nvSpPr>
        <p:spPr>
          <a:xfrm>
            <a:off x="8305800" y="2819400"/>
            <a:ext cx="228600" cy="228600"/>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8" name="Donut 17"/>
          <p:cNvSpPr>
            <a:spLocks noChangeAspect="1"/>
          </p:cNvSpPr>
          <p:nvPr/>
        </p:nvSpPr>
        <p:spPr>
          <a:xfrm>
            <a:off x="6934200" y="6553200"/>
            <a:ext cx="228600" cy="228600"/>
          </a:xfrm>
          <a:prstGeom prst="don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9" name="TextBox 18"/>
          <p:cNvSpPr txBox="1"/>
          <p:nvPr/>
        </p:nvSpPr>
        <p:spPr>
          <a:xfrm>
            <a:off x="4953000" y="990600"/>
            <a:ext cx="671979" cy="369332"/>
          </a:xfrm>
          <a:prstGeom prst="rect">
            <a:avLst/>
          </a:prstGeom>
          <a:noFill/>
        </p:spPr>
        <p:txBody>
          <a:bodyPr wrap="none" rtlCol="0">
            <a:spAutoFit/>
          </a:bodyPr>
          <a:lstStyle/>
          <a:p>
            <a:r>
              <a:rPr lang="en-CA" sz="1800" dirty="0" smtClean="0"/>
              <a:t>Mica</a:t>
            </a:r>
            <a:endParaRPr lang="en-CA" sz="1800" dirty="0"/>
          </a:p>
        </p:txBody>
      </p:sp>
      <p:sp>
        <p:nvSpPr>
          <p:cNvPr id="20" name="TextBox 19"/>
          <p:cNvSpPr txBox="1"/>
          <p:nvPr/>
        </p:nvSpPr>
        <p:spPr>
          <a:xfrm>
            <a:off x="8001000" y="2514600"/>
            <a:ext cx="928459" cy="369332"/>
          </a:xfrm>
          <a:prstGeom prst="rect">
            <a:avLst/>
          </a:prstGeom>
          <a:noFill/>
        </p:spPr>
        <p:txBody>
          <a:bodyPr wrap="none" rtlCol="0">
            <a:spAutoFit/>
          </a:bodyPr>
          <a:lstStyle/>
          <a:p>
            <a:r>
              <a:rPr lang="en-CA" sz="1800" dirty="0" smtClean="0"/>
              <a:t>Golden</a:t>
            </a:r>
            <a:endParaRPr lang="en-CA" sz="1800" dirty="0"/>
          </a:p>
        </p:txBody>
      </p:sp>
      <p:sp>
        <p:nvSpPr>
          <p:cNvPr id="21" name="TextBox 20"/>
          <p:cNvSpPr txBox="1"/>
          <p:nvPr/>
        </p:nvSpPr>
        <p:spPr>
          <a:xfrm>
            <a:off x="4495800" y="4267200"/>
            <a:ext cx="1326004" cy="369332"/>
          </a:xfrm>
          <a:prstGeom prst="rect">
            <a:avLst/>
          </a:prstGeom>
          <a:noFill/>
        </p:spPr>
        <p:txBody>
          <a:bodyPr wrap="none" rtlCol="0">
            <a:spAutoFit/>
          </a:bodyPr>
          <a:lstStyle/>
          <a:p>
            <a:r>
              <a:rPr lang="en-CA" sz="1800" dirty="0" smtClean="0"/>
              <a:t>Revelstoke</a:t>
            </a:r>
            <a:endParaRPr lang="en-CA" sz="1800" dirty="0"/>
          </a:p>
        </p:txBody>
      </p:sp>
      <p:sp>
        <p:nvSpPr>
          <p:cNvPr id="22" name="TextBox 21"/>
          <p:cNvSpPr txBox="1"/>
          <p:nvPr/>
        </p:nvSpPr>
        <p:spPr>
          <a:xfrm>
            <a:off x="6934200" y="6248400"/>
            <a:ext cx="966931" cy="369332"/>
          </a:xfrm>
          <a:prstGeom prst="rect">
            <a:avLst/>
          </a:prstGeom>
          <a:noFill/>
        </p:spPr>
        <p:txBody>
          <a:bodyPr wrap="none" rtlCol="0">
            <a:spAutoFit/>
          </a:bodyPr>
          <a:lstStyle/>
          <a:p>
            <a:r>
              <a:rPr lang="en-CA" sz="1800" dirty="0" smtClean="0"/>
              <a:t>Nakusp</a:t>
            </a:r>
          </a:p>
        </p:txBody>
      </p:sp>
      <p:sp>
        <p:nvSpPr>
          <p:cNvPr id="23" name="Title 1"/>
          <p:cNvSpPr>
            <a:spLocks noGrp="1"/>
          </p:cNvSpPr>
          <p:nvPr>
            <p:ph type="title"/>
          </p:nvPr>
        </p:nvSpPr>
        <p:spPr>
          <a:xfrm>
            <a:off x="0" y="152400"/>
            <a:ext cx="4114800" cy="2057400"/>
          </a:xfrm>
        </p:spPr>
        <p:txBody>
          <a:bodyPr/>
          <a:lstStyle/>
          <a:p>
            <a:r>
              <a:rPr lang="en-CA" sz="2000" dirty="0" smtClean="0">
                <a:solidFill>
                  <a:schemeClr val="tx1"/>
                </a:solidFill>
                <a:effectLst/>
                <a:cs typeface="Arial"/>
              </a:rPr>
              <a:t>Recorded outbreaks of</a:t>
            </a:r>
            <a:br>
              <a:rPr lang="en-CA" sz="2000" dirty="0" smtClean="0">
                <a:solidFill>
                  <a:schemeClr val="tx1"/>
                </a:solidFill>
                <a:effectLst/>
                <a:cs typeface="Arial"/>
              </a:rPr>
            </a:br>
            <a:r>
              <a:rPr lang="en-CA" sz="2000" dirty="0" smtClean="0">
                <a:solidFill>
                  <a:schemeClr val="tx1"/>
                </a:solidFill>
                <a:effectLst/>
                <a:cs typeface="Arial"/>
              </a:rPr>
              <a:t> western hemlock looper, </a:t>
            </a:r>
            <a:r>
              <a:rPr lang="en-CA" sz="2000" i="1" dirty="0" smtClean="0">
                <a:solidFill>
                  <a:schemeClr val="tx1"/>
                </a:solidFill>
                <a:effectLst/>
                <a:cs typeface="Arial"/>
              </a:rPr>
              <a:t>Lambdina fiscellaria lugubrosa</a:t>
            </a:r>
            <a:r>
              <a:rPr lang="en-CA" sz="2000" dirty="0" smtClean="0">
                <a:solidFill>
                  <a:schemeClr val="tx1"/>
                </a:solidFill>
                <a:effectLst/>
                <a:cs typeface="Arial"/>
              </a:rPr>
              <a:t>, Kootenay-Boundary Region, 1937-2005.</a:t>
            </a:r>
            <a:r>
              <a:rPr lang="en-CA" sz="1800" dirty="0" smtClean="0">
                <a:solidFill>
                  <a:srgbClr val="000000"/>
                </a:solidFill>
                <a:effectLst/>
                <a:cs typeface="Arial"/>
              </a:rPr>
              <a:t/>
            </a:r>
            <a:br>
              <a:rPr lang="en-CA" sz="1800" dirty="0" smtClean="0">
                <a:solidFill>
                  <a:srgbClr val="000000"/>
                </a:solidFill>
                <a:effectLst/>
                <a:cs typeface="Arial"/>
              </a:rPr>
            </a:br>
            <a:endParaRPr lang="en-CA" sz="1800" dirty="0">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cleris_gloverana_1lrg.jpg"/>
          <p:cNvPicPr>
            <a:picLocks noChangeAspect="1"/>
          </p:cNvPicPr>
          <p:nvPr/>
        </p:nvPicPr>
        <p:blipFill>
          <a:blip r:embed="rId2" cstate="print"/>
          <a:stretch>
            <a:fillRect/>
          </a:stretch>
        </p:blipFill>
        <p:spPr>
          <a:xfrm>
            <a:off x="1295400" y="990600"/>
            <a:ext cx="7534382" cy="4876800"/>
          </a:xfrm>
          <a:prstGeom prst="rect">
            <a:avLst/>
          </a:prstGeom>
          <a:ln>
            <a:noFill/>
          </a:ln>
          <a:effectLst>
            <a:softEdge rad="112500"/>
          </a:effectLst>
        </p:spPr>
      </p:pic>
      <p:graphicFrame>
        <p:nvGraphicFramePr>
          <p:cNvPr id="4" name="Chart 3"/>
          <p:cNvGraphicFramePr>
            <a:graphicFrameLocks noGrp="1"/>
          </p:cNvGraphicFramePr>
          <p:nvPr/>
        </p:nvGraphicFramePr>
        <p:xfrm>
          <a:off x="240195" y="285750"/>
          <a:ext cx="8663609" cy="62865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DSC_2603 copy2.jpg"/>
          <p:cNvPicPr>
            <a:picLocks noChangeAspect="1"/>
          </p:cNvPicPr>
          <p:nvPr/>
        </p:nvPicPr>
        <p:blipFill>
          <a:blip r:embed="rId3" cstate="print"/>
          <a:stretch>
            <a:fillRect/>
          </a:stretch>
        </p:blipFill>
        <p:spPr>
          <a:xfrm>
            <a:off x="0" y="0"/>
            <a:ext cx="4851472" cy="7274630"/>
          </a:xfrm>
          <a:prstGeom prst="rect">
            <a:avLst/>
          </a:prstGeom>
        </p:spPr>
      </p:pic>
      <p:pic>
        <p:nvPicPr>
          <p:cNvPr id="9" name="Picture 8" descr="C:\Users\ajstock\Downloads\DATA\Admin Boundaries RSI\RNE B&amp;W_v3.jpg"/>
          <p:cNvPicPr>
            <a:picLocks noChangeAspect="1" noChangeArrowheads="1"/>
          </p:cNvPicPr>
          <p:nvPr/>
        </p:nvPicPr>
        <p:blipFill>
          <a:blip r:embed="rId4" cstate="print"/>
          <a:srcRect/>
          <a:stretch>
            <a:fillRect/>
          </a:stretch>
        </p:blipFill>
        <p:spPr bwMode="auto">
          <a:xfrm>
            <a:off x="3810000" y="-152400"/>
            <a:ext cx="5334000" cy="69804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itle 1"/>
          <p:cNvSpPr>
            <a:spLocks noGrp="1"/>
          </p:cNvSpPr>
          <p:nvPr>
            <p:ph type="ctrTitle"/>
          </p:nvPr>
        </p:nvSpPr>
        <p:spPr>
          <a:xfrm>
            <a:off x="1066800" y="381000"/>
            <a:ext cx="7010400" cy="457200"/>
          </a:xfrm>
          <a:solidFill>
            <a:srgbClr val="0066FF"/>
          </a:solidFill>
        </p:spPr>
        <p:txBody>
          <a:bodyPr/>
          <a:lstStyle>
            <a:lvl1pPr>
              <a:defRPr sz="2400" baseline="0"/>
            </a:lvl1pPr>
          </a:lstStyle>
          <a:p>
            <a:pPr algn="l"/>
            <a:r>
              <a:rPr lang="en-US" sz="2000" dirty="0" smtClean="0">
                <a:solidFill>
                  <a:schemeClr val="bg1"/>
                </a:solidFill>
                <a:effectLst/>
              </a:rPr>
              <a:t>Western spruce budworm outbreaks, 1923-2013,  south-east BC</a:t>
            </a:r>
            <a:endParaRPr lang="en-CA" sz="2000" dirty="0">
              <a:solidFill>
                <a:schemeClr val="bg1"/>
              </a:solidFill>
              <a:effectLst/>
            </a:endParaRPr>
          </a:p>
        </p:txBody>
      </p:sp>
      <p:sp>
        <p:nvSpPr>
          <p:cNvPr id="10" name="Donut 9"/>
          <p:cNvSpPr/>
          <p:nvPr/>
        </p:nvSpPr>
        <p:spPr>
          <a:xfrm>
            <a:off x="1676400" y="2667000"/>
            <a:ext cx="228600" cy="228600"/>
          </a:xfrm>
          <a:prstGeom prst="donut">
            <a:avLst>
              <a:gd name="adj" fmla="val 999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2" name="Donut 11"/>
          <p:cNvSpPr/>
          <p:nvPr/>
        </p:nvSpPr>
        <p:spPr>
          <a:xfrm>
            <a:off x="1676400" y="3200400"/>
            <a:ext cx="228600" cy="228600"/>
          </a:xfrm>
          <a:prstGeom prst="donut">
            <a:avLst>
              <a:gd name="adj" fmla="val 9992"/>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3" name="Donut 12"/>
          <p:cNvSpPr/>
          <p:nvPr/>
        </p:nvSpPr>
        <p:spPr>
          <a:xfrm>
            <a:off x="4114800" y="6172200"/>
            <a:ext cx="228600" cy="228600"/>
          </a:xfrm>
          <a:prstGeom prst="donut">
            <a:avLst>
              <a:gd name="adj" fmla="val 9992"/>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Donut 13"/>
          <p:cNvSpPr/>
          <p:nvPr/>
        </p:nvSpPr>
        <p:spPr>
          <a:xfrm>
            <a:off x="7467600" y="4419600"/>
            <a:ext cx="228600" cy="228600"/>
          </a:xfrm>
          <a:prstGeom prst="donut">
            <a:avLst>
              <a:gd name="adj" fmla="val 9992"/>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5" name="Donut 14"/>
          <p:cNvSpPr/>
          <p:nvPr/>
        </p:nvSpPr>
        <p:spPr>
          <a:xfrm>
            <a:off x="1676400" y="3733800"/>
            <a:ext cx="228600" cy="228600"/>
          </a:xfrm>
          <a:prstGeom prst="donut">
            <a:avLst>
              <a:gd name="adj" fmla="val 9992"/>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6" name="Donut 15"/>
          <p:cNvSpPr/>
          <p:nvPr/>
        </p:nvSpPr>
        <p:spPr>
          <a:xfrm>
            <a:off x="5943600" y="58674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7" name="Donut 16"/>
          <p:cNvSpPr/>
          <p:nvPr/>
        </p:nvSpPr>
        <p:spPr>
          <a:xfrm>
            <a:off x="4343400" y="60198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8" name="Donut 17"/>
          <p:cNvSpPr/>
          <p:nvPr/>
        </p:nvSpPr>
        <p:spPr>
          <a:xfrm>
            <a:off x="4572000" y="3657600"/>
            <a:ext cx="228600" cy="228600"/>
          </a:xfrm>
          <a:prstGeom prst="donut">
            <a:avLst>
              <a:gd name="adj" fmla="val 9992"/>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9" name="Donut 18"/>
          <p:cNvSpPr/>
          <p:nvPr/>
        </p:nvSpPr>
        <p:spPr>
          <a:xfrm>
            <a:off x="4572000" y="34290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0" name="Donut 19"/>
          <p:cNvSpPr/>
          <p:nvPr/>
        </p:nvSpPr>
        <p:spPr>
          <a:xfrm>
            <a:off x="8610600" y="62484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2" name="TextBox 1"/>
          <p:cNvSpPr txBox="1"/>
          <p:nvPr/>
        </p:nvSpPr>
        <p:spPr>
          <a:xfrm>
            <a:off x="381017" y="2590800"/>
            <a:ext cx="1295383" cy="3810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2000" b="1" dirty="0" smtClean="0"/>
              <a:t>1923-1928</a:t>
            </a:r>
            <a:endParaRPr lang="en-CA" sz="2000" b="1" dirty="0"/>
          </a:p>
        </p:txBody>
      </p:sp>
      <p:sp>
        <p:nvSpPr>
          <p:cNvPr id="23" name="TextBox 1"/>
          <p:cNvSpPr txBox="1"/>
          <p:nvPr/>
        </p:nvSpPr>
        <p:spPr>
          <a:xfrm>
            <a:off x="381000" y="3124200"/>
            <a:ext cx="1295383" cy="38102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2000" b="1" dirty="0" smtClean="0"/>
              <a:t>1976-1992</a:t>
            </a:r>
          </a:p>
          <a:p>
            <a:endParaRPr lang="en-CA" sz="1800" dirty="0">
              <a:solidFill>
                <a:srgbClr val="FFFFFF"/>
              </a:solidFill>
            </a:endParaRPr>
          </a:p>
        </p:txBody>
      </p:sp>
      <p:sp>
        <p:nvSpPr>
          <p:cNvPr id="24" name="TextBox 1"/>
          <p:cNvSpPr txBox="1"/>
          <p:nvPr/>
        </p:nvSpPr>
        <p:spPr>
          <a:xfrm>
            <a:off x="381000" y="3657600"/>
            <a:ext cx="1295383" cy="38096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CA" sz="2000" b="1" dirty="0" smtClean="0"/>
              <a:t>2009-2012</a:t>
            </a:r>
          </a:p>
          <a:p>
            <a:endParaRPr lang="en-CA" sz="1800" dirty="0">
              <a:solidFill>
                <a:srgbClr val="FFFFFF"/>
              </a:solidFill>
            </a:endParaRPr>
          </a:p>
        </p:txBody>
      </p:sp>
      <p:sp>
        <p:nvSpPr>
          <p:cNvPr id="25" name="Donut 24"/>
          <p:cNvSpPr/>
          <p:nvPr/>
        </p:nvSpPr>
        <p:spPr>
          <a:xfrm>
            <a:off x="4876800" y="32766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0" name="Donut 29"/>
          <p:cNvSpPr/>
          <p:nvPr/>
        </p:nvSpPr>
        <p:spPr>
          <a:xfrm>
            <a:off x="4953000" y="61722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1" name="Donut 30"/>
          <p:cNvSpPr/>
          <p:nvPr/>
        </p:nvSpPr>
        <p:spPr>
          <a:xfrm>
            <a:off x="8001000" y="6248400"/>
            <a:ext cx="228600" cy="228600"/>
          </a:xfrm>
          <a:prstGeom prst="donut">
            <a:avLst>
              <a:gd name="adj" fmla="val 9992"/>
            </a:avLst>
          </a:prstGeom>
          <a:solidFill>
            <a:srgbClr val="0066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8" name="Donut 37"/>
          <p:cNvSpPr/>
          <p:nvPr/>
        </p:nvSpPr>
        <p:spPr>
          <a:xfrm>
            <a:off x="4114800" y="5867400"/>
            <a:ext cx="228600" cy="228600"/>
          </a:xfrm>
          <a:prstGeom prst="donut">
            <a:avLst>
              <a:gd name="adj" fmla="val 999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9" name="Donut 38"/>
          <p:cNvSpPr/>
          <p:nvPr/>
        </p:nvSpPr>
        <p:spPr>
          <a:xfrm>
            <a:off x="5715000" y="5867400"/>
            <a:ext cx="228600" cy="228600"/>
          </a:xfrm>
          <a:prstGeom prst="donut">
            <a:avLst>
              <a:gd name="adj" fmla="val 999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1+#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2" presetClass="entr" presetSubtype="2"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1+#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1+#ppt_w/2"/>
                                          </p:val>
                                        </p:tav>
                                        <p:tav tm="100000">
                                          <p:val>
                                            <p:strVal val="#ppt_x"/>
                                          </p:val>
                                        </p:tav>
                                      </p:tavLst>
                                    </p:anim>
                                    <p:anim calcmode="lin" valueType="num">
                                      <p:cBhvr additive="base">
                                        <p:cTn id="46" dur="5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1+#ppt_w/2"/>
                                          </p:val>
                                        </p:tav>
                                        <p:tav tm="100000">
                                          <p:val>
                                            <p:strVal val="#ppt_x"/>
                                          </p:val>
                                        </p:tav>
                                      </p:tavLst>
                                    </p:anim>
                                    <p:anim calcmode="lin" valueType="num">
                                      <p:cBhvr additive="base">
                                        <p:cTn id="58" dur="500" fill="hold"/>
                                        <p:tgtEl>
                                          <p:spTgt spid="25"/>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5" grpId="0" animBg="1"/>
      <p:bldP spid="30" grpId="0" animBg="1"/>
      <p:bldP spid="31" grpId="0" animBg="1"/>
      <p:bldP spid="38"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 y="1066800"/>
          <a:ext cx="8839200" cy="5344728"/>
        </p:xfrm>
        <a:graphic>
          <a:graphicData uri="http://schemas.openxmlformats.org/drawingml/2006/table">
            <a:tbl>
              <a:tblPr/>
              <a:tblGrid>
                <a:gridCol w="838200"/>
                <a:gridCol w="1143000"/>
                <a:gridCol w="1066800"/>
                <a:gridCol w="990600"/>
                <a:gridCol w="1590835"/>
                <a:gridCol w="3209765"/>
              </a:tblGrid>
              <a:tr h="410073">
                <a:tc>
                  <a:txBody>
                    <a:bodyPr/>
                    <a:lstStyle/>
                    <a:p>
                      <a:pPr marL="0" marR="0" algn="ctr">
                        <a:spcBef>
                          <a:spcPts val="300"/>
                        </a:spcBef>
                        <a:spcAft>
                          <a:spcPts val="300"/>
                        </a:spcAft>
                      </a:pPr>
                      <a:r>
                        <a:rPr lang="en-CA" sz="2000" b="1" dirty="0">
                          <a:solidFill>
                            <a:schemeClr val="tx1"/>
                          </a:solidFill>
                          <a:latin typeface="Times New Roman"/>
                          <a:ea typeface="Times New Roman"/>
                          <a:cs typeface="Times New Roman"/>
                        </a:rPr>
                        <a:t>Year</a:t>
                      </a:r>
                      <a:endParaRPr lang="en-CA" sz="2000" dirty="0">
                        <a:solidFill>
                          <a:schemeClr val="tx1"/>
                        </a:solidFill>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b="1" dirty="0">
                          <a:solidFill>
                            <a:schemeClr val="tx1"/>
                          </a:solidFill>
                          <a:latin typeface="Times New Roman"/>
                          <a:ea typeface="Times New Roman"/>
                          <a:cs typeface="Times New Roman"/>
                        </a:rPr>
                        <a:t>Insect</a:t>
                      </a:r>
                      <a:endParaRPr lang="en-CA" sz="2000" dirty="0">
                        <a:solidFill>
                          <a:schemeClr val="tx1"/>
                        </a:solidFill>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b="1" dirty="0">
                          <a:solidFill>
                            <a:schemeClr val="tx1"/>
                          </a:solidFill>
                          <a:latin typeface="Times New Roman"/>
                          <a:ea typeface="Times New Roman"/>
                          <a:cs typeface="Times New Roman"/>
                        </a:rPr>
                        <a:t>TSA</a:t>
                      </a:r>
                      <a:endParaRPr lang="en-CA" sz="2000" dirty="0">
                        <a:solidFill>
                          <a:schemeClr val="tx1"/>
                        </a:solidFill>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b="1" dirty="0" smtClean="0">
                          <a:solidFill>
                            <a:schemeClr val="tx1"/>
                          </a:solidFill>
                          <a:latin typeface="Times New Roman"/>
                          <a:ea typeface="Times New Roman"/>
                          <a:cs typeface="Times New Roman"/>
                        </a:rPr>
                        <a:t>Ha</a:t>
                      </a:r>
                      <a:endParaRPr lang="en-CA" sz="2000" dirty="0">
                        <a:solidFill>
                          <a:schemeClr val="tx1"/>
                        </a:solidFill>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b="1" dirty="0" err="1">
                          <a:solidFill>
                            <a:schemeClr val="tx1"/>
                          </a:solidFill>
                          <a:latin typeface="Times New Roman"/>
                          <a:ea typeface="Times New Roman"/>
                          <a:cs typeface="Times New Roman"/>
                        </a:rPr>
                        <a:t>Insecticide</a:t>
                      </a:r>
                      <a:r>
                        <a:rPr lang="en-CA" sz="2000" b="1" baseline="30000" dirty="0" err="1">
                          <a:solidFill>
                            <a:schemeClr val="tx1"/>
                          </a:solidFill>
                          <a:latin typeface="Times New Roman"/>
                          <a:ea typeface="Times New Roman"/>
                          <a:cs typeface="Times New Roman"/>
                        </a:rPr>
                        <a:t>α</a:t>
                      </a:r>
                      <a:endParaRPr lang="en-CA" sz="2000" dirty="0">
                        <a:solidFill>
                          <a:schemeClr val="tx1"/>
                        </a:solidFill>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b="1" dirty="0">
                          <a:solidFill>
                            <a:schemeClr val="tx1"/>
                          </a:solidFill>
                          <a:latin typeface="Times New Roman"/>
                          <a:ea typeface="Times New Roman"/>
                          <a:cs typeface="Times New Roman"/>
                        </a:rPr>
                        <a:t>Comments</a:t>
                      </a:r>
                      <a:endParaRPr lang="en-CA" sz="2000" dirty="0">
                        <a:solidFill>
                          <a:schemeClr val="tx1"/>
                        </a:solidFill>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2194">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1948</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IDZ</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a:latin typeface="Times New Roman"/>
                          <a:ea typeface="Times New Roman"/>
                          <a:cs typeface="Times New Roman"/>
                        </a:rPr>
                        <a:t>IN</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a:latin typeface="Times New Roman"/>
                          <a:ea typeface="Times New Roman"/>
                          <a:cs typeface="Times New Roman"/>
                        </a:rPr>
                        <a:t>4,500</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a:latin typeface="Times New Roman"/>
                          <a:ea typeface="Times New Roman"/>
                          <a:cs typeface="Times New Roman"/>
                        </a:rPr>
                        <a:t>DDT</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smtClean="0">
                          <a:latin typeface="Times New Roman"/>
                          <a:ea typeface="Times New Roman"/>
                          <a:cs typeface="Times New Roman"/>
                        </a:rPr>
                        <a:t>Christmas </a:t>
                      </a:r>
                      <a:r>
                        <a:rPr lang="en-CA" sz="2000" dirty="0">
                          <a:latin typeface="Times New Roman"/>
                          <a:ea typeface="Times New Roman"/>
                          <a:cs typeface="Times New Roman"/>
                        </a:rPr>
                        <a:t>tree plantations</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073">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1982</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IDT</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BO</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20</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Orthene</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Christina Lake Golf Course</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2194">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1988</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IDW</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BO</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100</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i="1">
                          <a:latin typeface="Times New Roman"/>
                          <a:ea typeface="Times New Roman"/>
                          <a:cs typeface="Times New Roman"/>
                        </a:rPr>
                        <a:t>Btk</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Spray efficacy </a:t>
                      </a:r>
                      <a:r>
                        <a:rPr lang="en-CA" sz="2000" dirty="0" smtClean="0">
                          <a:latin typeface="Times New Roman"/>
                          <a:ea typeface="Times New Roman"/>
                          <a:cs typeface="Times New Roman"/>
                        </a:rPr>
                        <a:t>trial</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2194">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1989</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IDW</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BO</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100</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i="1">
                          <a:latin typeface="Times New Roman"/>
                          <a:ea typeface="Times New Roman"/>
                          <a:cs typeface="Times New Roman"/>
                        </a:rPr>
                        <a:t>Btk</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Spray efficacy </a:t>
                      </a:r>
                      <a:r>
                        <a:rPr lang="en-CA" sz="2000" dirty="0" smtClean="0">
                          <a:latin typeface="Times New Roman"/>
                          <a:ea typeface="Times New Roman"/>
                          <a:cs typeface="Times New Roman"/>
                        </a:rPr>
                        <a:t>trial</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8564">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2003</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IDL</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a:latin typeface="Times New Roman"/>
                          <a:ea typeface="Times New Roman"/>
                          <a:cs typeface="Times New Roman"/>
                        </a:rPr>
                        <a:t>RE</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5,925</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i="1">
                          <a:latin typeface="Times New Roman"/>
                          <a:ea typeface="Times New Roman"/>
                          <a:cs typeface="Times New Roman"/>
                        </a:rPr>
                        <a:t>Btk</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Tree protection and efficacy testing for registration</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8564">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2010</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IDT</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BO</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165</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NPV</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East of Midway, and at Rock Creek</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2846">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2012</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IDW</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BO</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13,675</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i="1">
                          <a:latin typeface="Times New Roman"/>
                          <a:ea typeface="Times New Roman"/>
                          <a:cs typeface="Times New Roman"/>
                        </a:rPr>
                        <a:t>Btk</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Protection of high value Fd polygons, and population suppression.</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2846">
                <a:tc>
                  <a:txBody>
                    <a:bodyPr/>
                    <a:lstStyle/>
                    <a:p>
                      <a:pPr marL="0" marR="0">
                        <a:spcBef>
                          <a:spcPts val="300"/>
                        </a:spcBef>
                        <a:spcAft>
                          <a:spcPts val="300"/>
                        </a:spcAft>
                      </a:pPr>
                      <a:r>
                        <a:rPr lang="en-CA" sz="2000" b="1" dirty="0">
                          <a:effectLst>
                            <a:outerShdw blurRad="38100" dist="38100" dir="2700000" algn="tl">
                              <a:srgbClr val="000000">
                                <a:alpha val="43137"/>
                              </a:srgbClr>
                            </a:outerShdw>
                          </a:effectLst>
                          <a:latin typeface="Times New Roman"/>
                          <a:ea typeface="Times New Roman"/>
                          <a:cs typeface="Times New Roman"/>
                        </a:rPr>
                        <a:t>2012</a:t>
                      </a:r>
                      <a:endParaRPr lang="en-CA" sz="2000" b="1" dirty="0">
                        <a:effectLst>
                          <a:outerShdw blurRad="38100" dist="38100" dir="2700000" algn="tl">
                            <a:srgbClr val="000000">
                              <a:alpha val="43137"/>
                            </a:srgbClr>
                          </a:outerShdw>
                        </a:effectLst>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smtClean="0">
                          <a:latin typeface="Times New Roman"/>
                          <a:ea typeface="Times New Roman"/>
                          <a:cs typeface="Times New Roman"/>
                        </a:rPr>
                        <a:t>IDL</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a:latin typeface="Times New Roman"/>
                          <a:ea typeface="Times New Roman"/>
                          <a:cs typeface="Times New Roman"/>
                        </a:rPr>
                        <a:t>RE</a:t>
                      </a:r>
                      <a:endParaRPr lang="en-CA" sz="200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dirty="0">
                          <a:latin typeface="Times New Roman"/>
                          <a:ea typeface="Times New Roman"/>
                          <a:cs typeface="Times New Roman"/>
                        </a:rPr>
                        <a:t>8,769</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300"/>
                        </a:spcBef>
                        <a:spcAft>
                          <a:spcPts val="300"/>
                        </a:spcAft>
                      </a:pPr>
                      <a:r>
                        <a:rPr lang="en-CA" sz="2000" i="1" dirty="0">
                          <a:latin typeface="Times New Roman"/>
                          <a:ea typeface="Times New Roman"/>
                          <a:cs typeface="Times New Roman"/>
                        </a:rPr>
                        <a:t>Btk</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300"/>
                        </a:spcBef>
                        <a:spcAft>
                          <a:spcPts val="300"/>
                        </a:spcAft>
                      </a:pPr>
                      <a:r>
                        <a:rPr lang="en-CA" sz="2000" dirty="0">
                          <a:latin typeface="Times New Roman"/>
                          <a:ea typeface="Times New Roman"/>
                          <a:cs typeface="Times New Roman"/>
                        </a:rPr>
                        <a:t>Protection of mature hemlock in priority caribou habitat, and population suppression.</a:t>
                      </a:r>
                      <a:endParaRPr lang="en-CA" sz="2000" dirty="0">
                        <a:latin typeface="Arial"/>
                        <a:ea typeface="Times New Roman"/>
                        <a:cs typeface="Times New Roman"/>
                      </a:endParaRPr>
                    </a:p>
                  </a:txBody>
                  <a:tcPr marL="51084" marR="510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304800" y="304800"/>
            <a:ext cx="8305800" cy="461665"/>
          </a:xfrm>
          <a:prstGeom prst="rect">
            <a:avLst/>
          </a:prstGeom>
          <a:noFill/>
        </p:spPr>
        <p:txBody>
          <a:bodyPr wrap="square" rtlCol="0">
            <a:spAutoFit/>
          </a:bodyPr>
          <a:lstStyle/>
          <a:p>
            <a:r>
              <a:rPr lang="en-CA" dirty="0" smtClean="0"/>
              <a:t>History of spray operations in Kootenay-Boundary Region</a:t>
            </a:r>
            <a:endParaRPr lang="en-CA"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243840" y="293370"/>
          <a:ext cx="8656320" cy="62712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nvGraphicFramePr>
        <p:xfrm>
          <a:off x="240195" y="285750"/>
          <a:ext cx="8663609" cy="6286500"/>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drilling beetles.gif"/>
          <p:cNvPicPr>
            <a:picLocks noChangeAspect="1"/>
          </p:cNvPicPr>
          <p:nvPr/>
        </p:nvPicPr>
        <p:blipFill>
          <a:blip r:embed="rId3" cstate="print"/>
          <a:stretch>
            <a:fillRect/>
          </a:stretch>
        </p:blipFill>
        <p:spPr>
          <a:xfrm>
            <a:off x="1219200" y="685800"/>
            <a:ext cx="2569535" cy="176784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rch needle blight young stand near Yahk_2011_DSC_2069 small.jpg"/>
          <p:cNvPicPr>
            <a:picLocks noChangeAspect="1"/>
          </p:cNvPicPr>
          <p:nvPr/>
        </p:nvPicPr>
        <p:blipFill>
          <a:blip r:embed="rId2" cstate="print"/>
          <a:stretch>
            <a:fillRect/>
          </a:stretch>
        </p:blipFill>
        <p:spPr>
          <a:xfrm>
            <a:off x="1255897" y="914401"/>
            <a:ext cx="7432644" cy="4952999"/>
          </a:xfrm>
          <a:prstGeom prst="rect">
            <a:avLst/>
          </a:prstGeom>
        </p:spPr>
      </p:pic>
      <p:graphicFrame>
        <p:nvGraphicFramePr>
          <p:cNvPr id="3" name="Chart 2"/>
          <p:cNvGraphicFramePr>
            <a:graphicFrameLocks noGrp="1"/>
          </p:cNvGraphicFramePr>
          <p:nvPr/>
        </p:nvGraphicFramePr>
        <p:xfrm>
          <a:off x="240195" y="285750"/>
          <a:ext cx="8663609" cy="62865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572000" y="2057400"/>
            <a:ext cx="3886200" cy="707886"/>
          </a:xfrm>
          <a:prstGeom prst="rect">
            <a:avLst/>
          </a:prstGeom>
          <a:noFill/>
        </p:spPr>
        <p:txBody>
          <a:bodyPr wrap="square" rtlCol="0">
            <a:spAutoFit/>
          </a:bodyPr>
          <a:lstStyle/>
          <a:p>
            <a:r>
              <a:rPr lang="en-CA" sz="2000" b="1" dirty="0" smtClean="0">
                <a:solidFill>
                  <a:schemeClr val="bg1"/>
                </a:solidFill>
                <a:latin typeface="Calibri" pitchFamily="34" charset="0"/>
              </a:rPr>
              <a:t>Needle blight  </a:t>
            </a:r>
            <a:r>
              <a:rPr lang="en-CA" sz="2000" b="1" i="1" dirty="0" smtClean="0">
                <a:solidFill>
                  <a:schemeClr val="bg1"/>
                </a:solidFill>
                <a:latin typeface="Calibri" pitchFamily="34" charset="0"/>
              </a:rPr>
              <a:t>Hypodermella laricis</a:t>
            </a:r>
          </a:p>
          <a:p>
            <a:r>
              <a:rPr lang="en-CA" sz="2000" b="1" dirty="0" smtClean="0">
                <a:solidFill>
                  <a:schemeClr val="bg1"/>
                </a:solidFill>
                <a:latin typeface="Calibri" pitchFamily="34" charset="0"/>
              </a:rPr>
              <a:t>Needle cast  </a:t>
            </a:r>
            <a:r>
              <a:rPr lang="en-CA" sz="2000" b="1" i="1" dirty="0" smtClean="0">
                <a:solidFill>
                  <a:schemeClr val="bg1"/>
                </a:solidFill>
                <a:latin typeface="Calibri" pitchFamily="34" charset="0"/>
              </a:rPr>
              <a:t>Meria laricis</a:t>
            </a:r>
            <a:endParaRPr lang="en-CA" sz="2000" b="1" i="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spen Leaf Miner.jpg"/>
          <p:cNvPicPr>
            <a:picLocks noChangeAspect="1"/>
          </p:cNvPicPr>
          <p:nvPr/>
        </p:nvPicPr>
        <p:blipFill>
          <a:blip r:embed="rId2" cstate="print"/>
          <a:stretch>
            <a:fillRect/>
          </a:stretch>
        </p:blipFill>
        <p:spPr>
          <a:xfrm>
            <a:off x="381000" y="3430786"/>
            <a:ext cx="3200400" cy="3427214"/>
          </a:xfrm>
          <a:prstGeom prst="rect">
            <a:avLst/>
          </a:prstGeom>
          <a:ln>
            <a:noFill/>
          </a:ln>
          <a:effectLst>
            <a:softEdge rad="112500"/>
          </a:effectLst>
        </p:spPr>
      </p:pic>
      <p:pic>
        <p:nvPicPr>
          <p:cNvPr id="2" name="Picture 1" descr="DSC_3399 copy.jpg"/>
          <p:cNvPicPr>
            <a:picLocks noChangeAspect="1"/>
          </p:cNvPicPr>
          <p:nvPr/>
        </p:nvPicPr>
        <p:blipFill>
          <a:blip r:embed="rId3" cstate="print"/>
          <a:stretch>
            <a:fillRect/>
          </a:stretch>
        </p:blipFill>
        <p:spPr>
          <a:xfrm>
            <a:off x="4553107" y="0"/>
            <a:ext cx="4590893" cy="6858000"/>
          </a:xfrm>
          <a:prstGeom prst="rect">
            <a:avLst/>
          </a:prstGeom>
          <a:ln>
            <a:noFill/>
          </a:ln>
          <a:effectLst>
            <a:softEdge rad="112500"/>
          </a:effectLst>
        </p:spPr>
      </p:pic>
      <p:pic>
        <p:nvPicPr>
          <p:cNvPr id="4" name="Picture 3" descr="DSC_3369 copy.jpg"/>
          <p:cNvPicPr>
            <a:picLocks noChangeAspect="1"/>
          </p:cNvPicPr>
          <p:nvPr/>
        </p:nvPicPr>
        <p:blipFill>
          <a:blip r:embed="rId4" cstate="print"/>
          <a:stretch>
            <a:fillRect/>
          </a:stretch>
        </p:blipFill>
        <p:spPr>
          <a:xfrm>
            <a:off x="3657600" y="3482072"/>
            <a:ext cx="4648200" cy="3375928"/>
          </a:xfrm>
          <a:prstGeom prst="rect">
            <a:avLst/>
          </a:prstGeom>
          <a:ln>
            <a:noFill/>
          </a:ln>
          <a:effectLst>
            <a:softEdge rad="112500"/>
          </a:effectLst>
        </p:spPr>
      </p:pic>
      <p:sp>
        <p:nvSpPr>
          <p:cNvPr id="5" name="TextBox 4"/>
          <p:cNvSpPr txBox="1"/>
          <p:nvPr/>
        </p:nvSpPr>
        <p:spPr>
          <a:xfrm>
            <a:off x="533400" y="685800"/>
            <a:ext cx="3505200" cy="2677656"/>
          </a:xfrm>
          <a:prstGeom prst="rect">
            <a:avLst/>
          </a:prstGeom>
          <a:noFill/>
        </p:spPr>
        <p:txBody>
          <a:bodyPr wrap="square" rtlCol="0">
            <a:spAutoFit/>
          </a:bodyPr>
          <a:lstStyle/>
          <a:p>
            <a:r>
              <a:rPr lang="en-CA" b="1" dirty="0" smtClean="0">
                <a:solidFill>
                  <a:srgbClr val="008000"/>
                </a:solidFill>
                <a:effectLst>
                  <a:outerShdw blurRad="38100" dist="38100" dir="2700000" algn="tl">
                    <a:srgbClr val="000000">
                      <a:alpha val="43137"/>
                    </a:srgbClr>
                  </a:outerShdw>
                </a:effectLst>
                <a:latin typeface="Calibri" pitchFamily="34" charset="0"/>
              </a:rPr>
              <a:t>Defoliation in deciduous</a:t>
            </a:r>
          </a:p>
          <a:p>
            <a:endParaRPr lang="en-CA" dirty="0" smtClean="0">
              <a:latin typeface="Calibri" pitchFamily="34" charset="0"/>
            </a:endParaRPr>
          </a:p>
          <a:p>
            <a:r>
              <a:rPr lang="en-CA" dirty="0" smtClean="0">
                <a:latin typeface="Calibri" pitchFamily="34" charset="0"/>
              </a:rPr>
              <a:t>Aspen leaf miner</a:t>
            </a:r>
          </a:p>
          <a:p>
            <a:r>
              <a:rPr lang="en-CA" dirty="0" smtClean="0">
                <a:latin typeface="Calibri" pitchFamily="34" charset="0"/>
              </a:rPr>
              <a:t>Birch leaf miner</a:t>
            </a:r>
          </a:p>
          <a:p>
            <a:r>
              <a:rPr lang="en-CA" dirty="0" smtClean="0">
                <a:latin typeface="Calibri" pitchFamily="34" charset="0"/>
              </a:rPr>
              <a:t>Cottonwood leaf beetle</a:t>
            </a:r>
          </a:p>
          <a:p>
            <a:r>
              <a:rPr lang="en-CA" i="1" dirty="0" smtClean="0">
                <a:latin typeface="Calibri" pitchFamily="34" charset="0"/>
              </a:rPr>
              <a:t>Venturia</a:t>
            </a:r>
            <a:r>
              <a:rPr lang="en-CA" dirty="0" smtClean="0">
                <a:latin typeface="Calibri" pitchFamily="34" charset="0"/>
              </a:rPr>
              <a:t> leaf blight</a:t>
            </a:r>
          </a:p>
          <a:p>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ar damage Fenwick Oct 2010.JPG"/>
          <p:cNvPicPr>
            <a:picLocks noChangeAspect="1"/>
          </p:cNvPicPr>
          <p:nvPr/>
        </p:nvPicPr>
        <p:blipFill>
          <a:blip r:embed="rId2" cstate="print"/>
          <a:stretch>
            <a:fillRect/>
          </a:stretch>
        </p:blipFill>
        <p:spPr>
          <a:xfrm>
            <a:off x="0" y="457200"/>
            <a:ext cx="9144000" cy="6121190"/>
          </a:xfrm>
          <a:prstGeom prst="rect">
            <a:avLst/>
          </a:prstGeom>
        </p:spPr>
      </p:pic>
      <p:sp>
        <p:nvSpPr>
          <p:cNvPr id="3" name="TextBox 2"/>
          <p:cNvSpPr txBox="1"/>
          <p:nvPr/>
        </p:nvSpPr>
        <p:spPr>
          <a:xfrm>
            <a:off x="4572000" y="4572000"/>
            <a:ext cx="4343400" cy="1200329"/>
          </a:xfrm>
          <a:prstGeom prst="rect">
            <a:avLst/>
          </a:prstGeom>
          <a:solidFill>
            <a:schemeClr val="bg1"/>
          </a:solidFill>
        </p:spPr>
        <p:txBody>
          <a:bodyPr wrap="square" rtlCol="0">
            <a:spAutoFit/>
          </a:bodyPr>
          <a:lstStyle/>
          <a:p>
            <a:r>
              <a:rPr lang="en-CA" dirty="0" smtClean="0"/>
              <a:t>Bear damage in young pine – it’s worse than it looks.  ~ 350 ha in 2012.</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WS emergence holes BCMFR copy"/>
          <p:cNvPicPr>
            <a:picLocks noChangeAspect="1" noChangeArrowheads="1"/>
          </p:cNvPicPr>
          <p:nvPr/>
        </p:nvPicPr>
        <p:blipFill>
          <a:blip r:embed="rId2" cstate="print"/>
          <a:srcRect/>
          <a:stretch>
            <a:fillRect/>
          </a:stretch>
        </p:blipFill>
        <p:spPr bwMode="auto">
          <a:xfrm>
            <a:off x="-3810000" y="15875"/>
            <a:ext cx="10820400" cy="6842125"/>
          </a:xfrm>
          <a:prstGeom prst="rect">
            <a:avLst/>
          </a:prstGeom>
          <a:noFill/>
        </p:spPr>
      </p:pic>
      <p:pic>
        <p:nvPicPr>
          <p:cNvPr id="2" name="Picture 1" descr="1995 weevil sites.jpg"/>
          <p:cNvPicPr>
            <a:picLocks noChangeAspect="1"/>
          </p:cNvPicPr>
          <p:nvPr/>
        </p:nvPicPr>
        <p:blipFill>
          <a:blip r:embed="rId3" cstate="print"/>
          <a:stretch>
            <a:fillRect/>
          </a:stretch>
        </p:blipFill>
        <p:spPr>
          <a:xfrm>
            <a:off x="1524000" y="724989"/>
            <a:ext cx="9144000" cy="6133011"/>
          </a:xfrm>
          <a:prstGeom prst="rect">
            <a:avLst/>
          </a:prstGeom>
        </p:spPr>
      </p:pic>
      <p:sp>
        <p:nvSpPr>
          <p:cNvPr id="3" name="TextBox 2"/>
          <p:cNvSpPr txBox="1"/>
          <p:nvPr/>
        </p:nvSpPr>
        <p:spPr>
          <a:xfrm>
            <a:off x="1524000" y="0"/>
            <a:ext cx="7696200" cy="769441"/>
          </a:xfrm>
          <a:prstGeom prst="rect">
            <a:avLst/>
          </a:prstGeom>
          <a:solidFill>
            <a:schemeClr val="bg1"/>
          </a:solidFill>
        </p:spPr>
        <p:txBody>
          <a:bodyPr wrap="square" rtlCol="0">
            <a:spAutoFit/>
          </a:bodyPr>
          <a:lstStyle/>
          <a:p>
            <a:r>
              <a:rPr lang="en-CA" sz="3200" b="1" dirty="0" smtClean="0">
                <a:latin typeface="Calibri" pitchFamily="34" charset="0"/>
              </a:rPr>
              <a:t>Spruce weevil assessment survey sites, 1995</a:t>
            </a:r>
          </a:p>
          <a:p>
            <a:r>
              <a:rPr lang="en-CA" sz="1200" b="1" dirty="0" smtClean="0">
                <a:latin typeface="Calibri" pitchFamily="34" charset="0"/>
              </a:rPr>
              <a:t> </a:t>
            </a:r>
            <a:endParaRPr lang="en-CA" sz="1200" b="1" dirty="0">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w 2012 wilted leader growth Nakusp June 2012 Photo David jackson.jpg"/>
          <p:cNvPicPr>
            <a:picLocks noChangeAspect="1"/>
          </p:cNvPicPr>
          <p:nvPr/>
        </p:nvPicPr>
        <p:blipFill>
          <a:blip r:embed="rId2" cstate="print"/>
          <a:stretch>
            <a:fillRect/>
          </a:stretch>
        </p:blipFill>
        <p:spPr>
          <a:xfrm>
            <a:off x="2819400" y="1371600"/>
            <a:ext cx="3657600" cy="5486400"/>
          </a:xfrm>
          <a:prstGeom prst="rect">
            <a:avLst/>
          </a:prstGeom>
        </p:spPr>
      </p:pic>
      <p:pic>
        <p:nvPicPr>
          <p:cNvPr id="2" name="Picture 1" descr="Lw 2011 bare leader with 2012 candlelabra Nakusp 08 Aug 2012 DSC_2857 copy.jpg"/>
          <p:cNvPicPr>
            <a:picLocks noChangeAspect="1"/>
          </p:cNvPicPr>
          <p:nvPr/>
        </p:nvPicPr>
        <p:blipFill>
          <a:blip r:embed="rId3" cstate="print"/>
          <a:stretch>
            <a:fillRect/>
          </a:stretch>
        </p:blipFill>
        <p:spPr>
          <a:xfrm>
            <a:off x="6246624" y="1371600"/>
            <a:ext cx="3659376" cy="5488176"/>
          </a:xfrm>
          <a:prstGeom prst="rect">
            <a:avLst/>
          </a:prstGeom>
        </p:spPr>
      </p:pic>
      <p:pic>
        <p:nvPicPr>
          <p:cNvPr id="3" name="Picture 2" descr="Lw 2011 bare leader with 2012 bottlebrush Nakusp June 2012 Photo David Jackson.jpg"/>
          <p:cNvPicPr>
            <a:picLocks noChangeAspect="1"/>
          </p:cNvPicPr>
          <p:nvPr/>
        </p:nvPicPr>
        <p:blipFill>
          <a:blip r:embed="rId4" cstate="print"/>
          <a:stretch>
            <a:fillRect/>
          </a:stretch>
        </p:blipFill>
        <p:spPr>
          <a:xfrm>
            <a:off x="-762000" y="1360170"/>
            <a:ext cx="3663315" cy="5497830"/>
          </a:xfrm>
          <a:prstGeom prst="rect">
            <a:avLst/>
          </a:prstGeom>
        </p:spPr>
      </p:pic>
      <p:sp>
        <p:nvSpPr>
          <p:cNvPr id="4" name="TextBox 3"/>
          <p:cNvSpPr txBox="1"/>
          <p:nvPr/>
        </p:nvSpPr>
        <p:spPr>
          <a:xfrm>
            <a:off x="457200" y="152400"/>
            <a:ext cx="8001000" cy="461665"/>
          </a:xfrm>
          <a:prstGeom prst="rect">
            <a:avLst/>
          </a:prstGeom>
          <a:noFill/>
        </p:spPr>
        <p:txBody>
          <a:bodyPr wrap="square" rtlCol="0">
            <a:spAutoFit/>
          </a:bodyPr>
          <a:lstStyle/>
          <a:p>
            <a:pPr algn="ctr"/>
            <a:r>
              <a:rPr lang="en-CA" dirty="0" smtClean="0"/>
              <a:t>Unusual larch growth</a:t>
            </a:r>
            <a:endParaRPr lang="en-CA" dirty="0"/>
          </a:p>
        </p:txBody>
      </p:sp>
      <p:sp>
        <p:nvSpPr>
          <p:cNvPr id="7" name="TextBox 6"/>
          <p:cNvSpPr txBox="1"/>
          <p:nvPr/>
        </p:nvSpPr>
        <p:spPr>
          <a:xfrm>
            <a:off x="1447800" y="685800"/>
            <a:ext cx="6172200" cy="461665"/>
          </a:xfrm>
          <a:prstGeom prst="rect">
            <a:avLst/>
          </a:prstGeom>
          <a:noFill/>
        </p:spPr>
        <p:txBody>
          <a:bodyPr wrap="square" rtlCol="0">
            <a:spAutoFit/>
          </a:bodyPr>
          <a:lstStyle/>
          <a:p>
            <a:r>
              <a:rPr lang="en-CA" dirty="0" smtClean="0"/>
              <a:t>Drought? Foliar disease? Insects?  Impact?</a:t>
            </a:r>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US" smtClean="0"/>
          </a:p>
        </p:txBody>
      </p:sp>
      <p:sp>
        <p:nvSpPr>
          <p:cNvPr id="15363" name="Rectangle 3"/>
          <p:cNvSpPr>
            <a:spLocks noChangeArrowheads="1"/>
          </p:cNvSpPr>
          <p:nvPr/>
        </p:nvSpPr>
        <p:spPr bwMode="auto">
          <a:xfrm>
            <a:off x="4448175" y="3244850"/>
            <a:ext cx="247650" cy="368300"/>
          </a:xfrm>
          <a:prstGeom prst="rect">
            <a:avLst/>
          </a:prstGeom>
          <a:noFill/>
          <a:ln w="9525">
            <a:noFill/>
            <a:miter lim="800000"/>
            <a:headEnd/>
            <a:tailEnd/>
          </a:ln>
        </p:spPr>
        <p:txBody>
          <a:bodyPr wrap="none">
            <a:spAutoFit/>
          </a:bodyPr>
          <a:lstStyle/>
          <a:p>
            <a:r>
              <a:rPr lang="en-US"/>
              <a:t> </a:t>
            </a:r>
          </a:p>
        </p:txBody>
      </p:sp>
      <p:pic>
        <p:nvPicPr>
          <p:cNvPr id="15364" name="Content Placeholder 3"/>
          <p:cNvPicPr>
            <a:picLocks noGrp="1" noChangeAspect="1"/>
          </p:cNvPicPr>
          <p:nvPr>
            <p:ph idx="1"/>
          </p:nvPr>
        </p:nvPicPr>
        <p:blipFill>
          <a:blip r:embed="rId3" cstate="print"/>
          <a:srcRect/>
          <a:stretch>
            <a:fillRect/>
          </a:stretch>
        </p:blipFill>
        <p:spPr>
          <a:xfrm>
            <a:off x="-762000" y="-258763"/>
            <a:ext cx="9209088" cy="7116763"/>
          </a:xfrm>
        </p:spPr>
      </p:pic>
      <p:sp>
        <p:nvSpPr>
          <p:cNvPr id="2" name="TextBox 1"/>
          <p:cNvSpPr txBox="1"/>
          <p:nvPr/>
        </p:nvSpPr>
        <p:spPr>
          <a:xfrm>
            <a:off x="4419600" y="264855"/>
            <a:ext cx="4876800"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sz="2000" dirty="0" smtClean="0">
                <a:solidFill>
                  <a:schemeClr val="tx1"/>
                </a:solidFill>
                <a:effectLst>
                  <a:outerShdw blurRad="38100" dist="38100" dir="2700000" algn="tl">
                    <a:srgbClr val="000000">
                      <a:alpha val="43137"/>
                    </a:srgbClr>
                  </a:outerShdw>
                </a:effectLst>
                <a:latin typeface="Calibri" pitchFamily="34" charset="0"/>
              </a:rPr>
              <a:t>Balsam Woolly Adelgid Survey </a:t>
            </a:r>
            <a:r>
              <a:rPr lang="en-US" sz="2000" dirty="0">
                <a:solidFill>
                  <a:schemeClr val="tx1"/>
                </a:solidFill>
                <a:effectLst>
                  <a:outerShdw blurRad="38100" dist="38100" dir="2700000" algn="tl">
                    <a:srgbClr val="000000">
                      <a:alpha val="43137"/>
                    </a:srgbClr>
                  </a:outerShdw>
                </a:effectLst>
                <a:latin typeface="Calibri" pitchFamily="34" charset="0"/>
              </a:rPr>
              <a:t>2006-2011</a:t>
            </a:r>
          </a:p>
          <a:p>
            <a:pPr>
              <a:buFont typeface="Arial" pitchFamily="34" charset="0"/>
              <a:buChar char="•"/>
              <a:defRPr/>
            </a:pPr>
            <a:r>
              <a:rPr lang="en-US" sz="2000" dirty="0" smtClean="0">
                <a:solidFill>
                  <a:schemeClr val="tx1"/>
                </a:solidFill>
                <a:latin typeface="Calibri" pitchFamily="34" charset="0"/>
              </a:rPr>
              <a:t>1287 sites surveyed</a:t>
            </a:r>
            <a:endParaRPr lang="en-US" sz="2000" dirty="0">
              <a:solidFill>
                <a:schemeClr val="tx1"/>
              </a:solidFill>
              <a:latin typeface="Calibri" pitchFamily="34" charset="0"/>
            </a:endParaRPr>
          </a:p>
          <a:p>
            <a:pPr>
              <a:buFont typeface="Arial" pitchFamily="34" charset="0"/>
              <a:buChar char="•"/>
              <a:defRPr/>
            </a:pPr>
            <a:r>
              <a:rPr lang="en-US" sz="2000" dirty="0" smtClean="0">
                <a:solidFill>
                  <a:schemeClr val="tx1"/>
                </a:solidFill>
                <a:latin typeface="Calibri" pitchFamily="34" charset="0"/>
              </a:rPr>
              <a:t>49</a:t>
            </a:r>
            <a:r>
              <a:rPr lang="en-US" sz="2000" dirty="0">
                <a:solidFill>
                  <a:schemeClr val="tx1"/>
                </a:solidFill>
                <a:latin typeface="Calibri" pitchFamily="34" charset="0"/>
              </a:rPr>
              <a:t>% of locations </a:t>
            </a:r>
            <a:r>
              <a:rPr lang="en-US" sz="2000" dirty="0" smtClean="0">
                <a:solidFill>
                  <a:schemeClr val="tx1"/>
                </a:solidFill>
                <a:latin typeface="Calibri" pitchFamily="34" charset="0"/>
              </a:rPr>
              <a:t>positive</a:t>
            </a:r>
            <a:endParaRPr lang="en-US" sz="2000" dirty="0">
              <a:solidFill>
                <a:schemeClr val="tx1"/>
              </a:solidFill>
              <a:latin typeface="Calibri" pitchFamily="34" charset="0"/>
            </a:endParaRPr>
          </a:p>
          <a:p>
            <a:pPr>
              <a:buFont typeface="Arial" pitchFamily="34" charset="0"/>
              <a:buChar char="•"/>
              <a:defRPr/>
            </a:pPr>
            <a:r>
              <a:rPr lang="en-US" sz="2000" dirty="0" smtClean="0">
                <a:solidFill>
                  <a:schemeClr val="tx1"/>
                </a:solidFill>
                <a:latin typeface="Calibri" pitchFamily="34" charset="0"/>
              </a:rPr>
              <a:t>High </a:t>
            </a:r>
            <a:r>
              <a:rPr lang="en-US" sz="2000" dirty="0">
                <a:solidFill>
                  <a:schemeClr val="tx1"/>
                </a:solidFill>
                <a:latin typeface="Calibri" pitchFamily="34" charset="0"/>
              </a:rPr>
              <a:t>densities found </a:t>
            </a:r>
            <a:r>
              <a:rPr lang="en-US" sz="2000" dirty="0" smtClean="0">
                <a:solidFill>
                  <a:schemeClr val="tx1"/>
                </a:solidFill>
                <a:latin typeface="Calibri" pitchFamily="34" charset="0"/>
              </a:rPr>
              <a:t>563 m to 2080 m</a:t>
            </a:r>
            <a:endParaRPr lang="en-US" sz="2000" dirty="0">
              <a:solidFill>
                <a:schemeClr val="tx1"/>
              </a:solidFill>
              <a:latin typeface="Calibri" pitchFamily="34" charset="0"/>
            </a:endParaRPr>
          </a:p>
          <a:p>
            <a:pPr>
              <a:buFont typeface="Arial" pitchFamily="34" charset="0"/>
              <a:buChar char="•"/>
              <a:defRPr/>
            </a:pPr>
            <a:r>
              <a:rPr lang="en-US" sz="2000" dirty="0" smtClean="0">
                <a:solidFill>
                  <a:schemeClr val="tx1"/>
                </a:solidFill>
                <a:latin typeface="Calibri" pitchFamily="34" charset="0"/>
              </a:rPr>
              <a:t>Moderate </a:t>
            </a:r>
            <a:r>
              <a:rPr lang="en-US" sz="2000" dirty="0">
                <a:solidFill>
                  <a:schemeClr val="tx1"/>
                </a:solidFill>
                <a:latin typeface="Calibri" pitchFamily="34" charset="0"/>
              </a:rPr>
              <a:t>densities up to </a:t>
            </a:r>
            <a:r>
              <a:rPr lang="en-US" sz="2000" dirty="0" smtClean="0">
                <a:solidFill>
                  <a:schemeClr val="tx1"/>
                </a:solidFill>
                <a:latin typeface="Calibri" pitchFamily="34" charset="0"/>
              </a:rPr>
              <a:t>2387 m</a:t>
            </a:r>
          </a:p>
          <a:p>
            <a:pPr>
              <a:buFont typeface="Arial" pitchFamily="34" charset="0"/>
              <a:buChar char="•"/>
              <a:defRPr/>
            </a:pPr>
            <a:r>
              <a:rPr lang="en-US" sz="2000" dirty="0" smtClean="0">
                <a:solidFill>
                  <a:schemeClr val="tx1"/>
                </a:solidFill>
                <a:latin typeface="Calibri" pitchFamily="34" charset="0"/>
              </a:rPr>
              <a:t>200 mile spread from 1998</a:t>
            </a:r>
            <a:endParaRPr lang="en-US" sz="2000" dirty="0">
              <a:solidFill>
                <a:schemeClr val="tx1"/>
              </a:solidFill>
              <a:latin typeface="Calibri" pitchFamily="34" charset="0"/>
            </a:endParaRPr>
          </a:p>
          <a:p>
            <a:pPr>
              <a:buFont typeface="Arial" pitchFamily="34" charset="0"/>
              <a:buChar char="•"/>
              <a:defRPr/>
            </a:pPr>
            <a:r>
              <a:rPr lang="en-US" sz="2000" dirty="0" smtClean="0">
                <a:solidFill>
                  <a:schemeClr val="tx1"/>
                </a:solidFill>
                <a:latin typeface="Calibri" pitchFamily="34" charset="0"/>
              </a:rPr>
              <a:t>S</a:t>
            </a:r>
            <a:r>
              <a:rPr lang="en-CA" sz="2000" dirty="0" err="1" smtClean="0">
                <a:solidFill>
                  <a:schemeClr val="tx1"/>
                </a:solidFill>
                <a:latin typeface="Calibri" pitchFamily="34" charset="0"/>
              </a:rPr>
              <a:t>urvival</a:t>
            </a:r>
            <a:r>
              <a:rPr lang="en-CA" sz="2000" dirty="0" smtClean="0">
                <a:solidFill>
                  <a:schemeClr val="tx1"/>
                </a:solidFill>
                <a:latin typeface="Calibri" pitchFamily="34" charset="0"/>
              </a:rPr>
              <a:t> threshold mean Jan temp -11C</a:t>
            </a:r>
          </a:p>
          <a:p>
            <a:pPr>
              <a:buFont typeface="Arial" pitchFamily="34" charset="0"/>
              <a:buChar char="•"/>
              <a:defRPr/>
            </a:pPr>
            <a:r>
              <a:rPr lang="en-CA" sz="2000" dirty="0" smtClean="0">
                <a:solidFill>
                  <a:schemeClr val="tx1"/>
                </a:solidFill>
                <a:latin typeface="Calibri" pitchFamily="34" charset="0"/>
              </a:rPr>
              <a:t>Bg is “resistant”?  Bl is not...</a:t>
            </a:r>
          </a:p>
          <a:p>
            <a:pPr>
              <a:buFont typeface="Arial" pitchFamily="34" charset="0"/>
              <a:buChar char="•"/>
              <a:defRPr/>
            </a:pPr>
            <a:r>
              <a:rPr lang="en-CA" sz="2000" dirty="0" smtClean="0">
                <a:solidFill>
                  <a:schemeClr val="tx1"/>
                </a:solidFill>
                <a:latin typeface="Calibri" pitchFamily="34" charset="0"/>
              </a:rPr>
              <a:t>Is any of this being mapped as IBB? </a:t>
            </a:r>
            <a:endParaRPr lang="en-US" sz="2000" dirty="0">
              <a:solidFill>
                <a:schemeClr val="tx1"/>
              </a:solidFill>
              <a:latin typeface="Calibri" pitchFamily="34" charset="0"/>
            </a:endParaRPr>
          </a:p>
        </p:txBody>
      </p:sp>
      <p:sp>
        <p:nvSpPr>
          <p:cNvPr id="6" name="TextBox 5"/>
          <p:cNvSpPr txBox="1"/>
          <p:nvPr/>
        </p:nvSpPr>
        <p:spPr>
          <a:xfrm>
            <a:off x="5181600" y="4114800"/>
            <a:ext cx="2209800" cy="646331"/>
          </a:xfrm>
          <a:prstGeom prst="rect">
            <a:avLst/>
          </a:prstGeom>
          <a:solidFill>
            <a:schemeClr val="bg1"/>
          </a:solidFill>
        </p:spPr>
        <p:txBody>
          <a:bodyPr wrap="square" rtlCol="0">
            <a:spAutoFit/>
          </a:bodyPr>
          <a:lstStyle/>
          <a:p>
            <a:r>
              <a:rPr lang="en-CA" sz="1200" dirty="0" smtClean="0">
                <a:latin typeface="Calibri" pitchFamily="34" charset="0"/>
              </a:rPr>
              <a:t>Courtesy Laura Lazarus </a:t>
            </a:r>
          </a:p>
          <a:p>
            <a:r>
              <a:rPr lang="en-CA" sz="1200" dirty="0" smtClean="0">
                <a:latin typeface="Calibri" pitchFamily="34" charset="0"/>
              </a:rPr>
              <a:t>USFS, Forest Health Protection</a:t>
            </a:r>
          </a:p>
          <a:p>
            <a:r>
              <a:rPr lang="en-CA" sz="1200" dirty="0" smtClean="0">
                <a:latin typeface="Calibri" pitchFamily="34" charset="0"/>
              </a:rPr>
              <a:t>Boise Field Office</a:t>
            </a:r>
            <a:endParaRPr lang="en-CA" sz="1200"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008000"/>
                </a:solidFill>
              </a:rPr>
              <a:t>Key issues going forward</a:t>
            </a:r>
            <a:endParaRPr lang="en-CA" dirty="0">
              <a:solidFill>
                <a:srgbClr val="008000"/>
              </a:solidFill>
            </a:endParaRPr>
          </a:p>
        </p:txBody>
      </p:sp>
      <p:sp>
        <p:nvSpPr>
          <p:cNvPr id="3" name="Content Placeholder 2"/>
          <p:cNvSpPr>
            <a:spLocks noGrp="1"/>
          </p:cNvSpPr>
          <p:nvPr>
            <p:ph idx="1"/>
          </p:nvPr>
        </p:nvSpPr>
        <p:spPr/>
        <p:txBody>
          <a:bodyPr/>
          <a:lstStyle/>
          <a:p>
            <a:r>
              <a:rPr lang="en-CA" dirty="0" smtClean="0">
                <a:solidFill>
                  <a:srgbClr val="FF0000"/>
                </a:solidFill>
              </a:rPr>
              <a:t>Climate change</a:t>
            </a:r>
          </a:p>
          <a:p>
            <a:pPr lvl="1"/>
            <a:r>
              <a:rPr lang="en-CA" dirty="0" smtClean="0"/>
              <a:t>Pest range changes, host-pest interactions on margins, outbreak intensities, outbreak cycles.</a:t>
            </a:r>
          </a:p>
          <a:p>
            <a:pPr lvl="1"/>
            <a:r>
              <a:rPr lang="en-CA" dirty="0" smtClean="0"/>
              <a:t>Severe weather disturbances.</a:t>
            </a:r>
          </a:p>
          <a:p>
            <a:r>
              <a:rPr lang="en-CA" dirty="0" smtClean="0">
                <a:solidFill>
                  <a:srgbClr val="FF0000"/>
                </a:solidFill>
              </a:rPr>
              <a:t>Invasives</a:t>
            </a:r>
          </a:p>
          <a:p>
            <a:pPr lvl="1"/>
            <a:r>
              <a:rPr lang="en-CA" dirty="0" smtClean="0"/>
              <a:t>Monitor, expect the unexpected.</a:t>
            </a:r>
          </a:p>
          <a:p>
            <a:r>
              <a:rPr lang="en-CA" dirty="0" smtClean="0">
                <a:solidFill>
                  <a:srgbClr val="FF0000"/>
                </a:solidFill>
              </a:rPr>
              <a:t>Social objectives</a:t>
            </a:r>
          </a:p>
          <a:p>
            <a:pPr lvl="1"/>
            <a:r>
              <a:rPr lang="en-CA" dirty="0" smtClean="0"/>
              <a:t>The best available management tools are useless without the will to use them in a uniform effort over time and space.</a:t>
            </a:r>
            <a:endParaRPr lang="en-CA"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 Kootenays DSC_0365 copy.jpg"/>
          <p:cNvPicPr>
            <a:picLocks noChangeAspect="1"/>
          </p:cNvPicPr>
          <p:nvPr/>
        </p:nvPicPr>
        <p:blipFill>
          <a:blip r:embed="rId2" cstate="print"/>
          <a:stretch>
            <a:fillRect/>
          </a:stretch>
        </p:blipFill>
        <p:spPr>
          <a:xfrm>
            <a:off x="-550333" y="0"/>
            <a:ext cx="10244666" cy="6858000"/>
          </a:xfrm>
          <a:prstGeom prst="rect">
            <a:avLst/>
          </a:prstGeom>
        </p:spPr>
      </p:pic>
      <p:sp>
        <p:nvSpPr>
          <p:cNvPr id="3" name="TextBox 2"/>
          <p:cNvSpPr txBox="1"/>
          <p:nvPr/>
        </p:nvSpPr>
        <p:spPr>
          <a:xfrm>
            <a:off x="3505200" y="685800"/>
            <a:ext cx="990600" cy="923330"/>
          </a:xfrm>
          <a:prstGeom prst="rect">
            <a:avLst/>
          </a:prstGeom>
          <a:noFill/>
        </p:spPr>
        <p:txBody>
          <a:bodyPr wrap="square" rtlCol="0">
            <a:spAutoFit/>
          </a:bodyPr>
          <a:lstStyle/>
          <a:p>
            <a:r>
              <a:rPr lang="en-CA" sz="5400" dirty="0" smtClean="0">
                <a:latin typeface="Calibri" pitchFamily="34" charset="0"/>
              </a:rPr>
              <a:t>?’s</a:t>
            </a:r>
            <a:endParaRPr lang="en-CA" sz="5400" dirty="0">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Rockwel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2195</TotalTime>
  <Words>968</Words>
  <Application>Microsoft Office PowerPoint</Application>
  <PresentationFormat>On-screen Show (4:3)</PresentationFormat>
  <Paragraphs>181</Paragraphs>
  <Slides>23</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Default Design</vt:lpstr>
      <vt:lpstr>Acrobat Document</vt:lpstr>
      <vt:lpstr>Entomology review</vt:lpstr>
      <vt:lpstr>Slide 2</vt:lpstr>
      <vt:lpstr>Slide 3</vt:lpstr>
      <vt:lpstr>Slide 4</vt:lpstr>
      <vt:lpstr>Slide 5</vt:lpstr>
      <vt:lpstr>Slide 6</vt:lpstr>
      <vt:lpstr>Slide 7</vt:lpstr>
      <vt:lpstr>Slide 8</vt:lpstr>
      <vt:lpstr>Slide 9</vt:lpstr>
      <vt:lpstr>Recorded outbreaks of  western hemlock looper, Lambdina fiscellaria lugubrosa, Kootenay-Boundary Region, 1937-2005. </vt:lpstr>
      <vt:lpstr>Slide 11</vt:lpstr>
      <vt:lpstr>Western spruce budworm outbreaks, 1923-2013,  south-east BC</vt:lpstr>
      <vt:lpstr>Slide 13</vt:lpstr>
      <vt:lpstr>Slide 14</vt:lpstr>
      <vt:lpstr>Slide 15</vt:lpstr>
      <vt:lpstr>Slide 16</vt:lpstr>
      <vt:lpstr>Slide 17</vt:lpstr>
      <vt:lpstr>Slide 18</vt:lpstr>
      <vt:lpstr>Slide 19</vt:lpstr>
      <vt:lpstr>Slide 20</vt:lpstr>
      <vt:lpstr>Slide 21</vt:lpstr>
      <vt:lpstr>Key issues going forward</vt:lpstr>
      <vt:lpstr>Slide 23</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ajstock</dc:creator>
  <cp:lastModifiedBy>jucaston</cp:lastModifiedBy>
  <cp:revision>254</cp:revision>
  <dcterms:created xsi:type="dcterms:W3CDTF">2007-10-04T17:45:24Z</dcterms:created>
  <dcterms:modified xsi:type="dcterms:W3CDTF">2013-10-29T15:32:28Z</dcterms:modified>
</cp:coreProperties>
</file>